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375" r:id="rId3"/>
    <p:sldId id="307" r:id="rId4"/>
    <p:sldId id="308" r:id="rId5"/>
    <p:sldId id="309" r:id="rId6"/>
    <p:sldId id="306" r:id="rId7"/>
    <p:sldId id="371" r:id="rId8"/>
    <p:sldId id="386" r:id="rId9"/>
    <p:sldId id="376" r:id="rId10"/>
    <p:sldId id="305" r:id="rId11"/>
    <p:sldId id="369" r:id="rId12"/>
    <p:sldId id="380" r:id="rId13"/>
    <p:sldId id="381" r:id="rId14"/>
    <p:sldId id="382" r:id="rId15"/>
    <p:sldId id="377" r:id="rId16"/>
    <p:sldId id="271" r:id="rId17"/>
    <p:sldId id="257" r:id="rId18"/>
    <p:sldId id="341" r:id="rId19"/>
    <p:sldId id="378" r:id="rId20"/>
    <p:sldId id="258" r:id="rId21"/>
    <p:sldId id="310" r:id="rId22"/>
    <p:sldId id="313" r:id="rId23"/>
    <p:sldId id="379" r:id="rId24"/>
    <p:sldId id="259" r:id="rId25"/>
    <p:sldId id="316" r:id="rId26"/>
    <p:sldId id="311" r:id="rId27"/>
    <p:sldId id="335" r:id="rId28"/>
    <p:sldId id="318" r:id="rId29"/>
    <p:sldId id="280" r:id="rId30"/>
    <p:sldId id="272" r:id="rId31"/>
    <p:sldId id="279" r:id="rId32"/>
    <p:sldId id="263" r:id="rId33"/>
    <p:sldId id="267" r:id="rId34"/>
    <p:sldId id="261" r:id="rId35"/>
    <p:sldId id="282" r:id="rId36"/>
    <p:sldId id="323" r:id="rId37"/>
    <p:sldId id="324" r:id="rId38"/>
    <p:sldId id="322" r:id="rId39"/>
    <p:sldId id="336" r:id="rId40"/>
    <p:sldId id="331" r:id="rId41"/>
    <p:sldId id="329" r:id="rId42"/>
    <p:sldId id="373" r:id="rId43"/>
    <p:sldId id="374" r:id="rId44"/>
    <p:sldId id="296" r:id="rId45"/>
    <p:sldId id="312" r:id="rId46"/>
    <p:sldId id="283" r:id="rId47"/>
    <p:sldId id="275" r:id="rId48"/>
    <p:sldId id="297" r:id="rId49"/>
    <p:sldId id="298" r:id="rId50"/>
    <p:sldId id="360" r:id="rId51"/>
    <p:sldId id="362" r:id="rId52"/>
    <p:sldId id="363" r:id="rId53"/>
    <p:sldId id="300" r:id="rId54"/>
    <p:sldId id="348" r:id="rId55"/>
    <p:sldId id="365" r:id="rId56"/>
    <p:sldId id="366" r:id="rId57"/>
    <p:sldId id="367" r:id="rId58"/>
    <p:sldId id="383" r:id="rId59"/>
    <p:sldId id="302" r:id="rId60"/>
    <p:sldId id="303" r:id="rId61"/>
    <p:sldId id="304" r:id="rId62"/>
    <p:sldId id="326" r:id="rId63"/>
    <p:sldId id="327" r:id="rId64"/>
    <p:sldId id="384" r:id="rId65"/>
    <p:sldId id="337" r:id="rId66"/>
    <p:sldId id="342" r:id="rId67"/>
    <p:sldId id="338" r:id="rId68"/>
    <p:sldId id="343" r:id="rId69"/>
    <p:sldId id="385" r:id="rId70"/>
    <p:sldId id="372" r:id="rId71"/>
    <p:sldId id="387" r:id="rId72"/>
    <p:sldId id="339" r:id="rId73"/>
    <p:sldId id="388" r:id="rId74"/>
    <p:sldId id="358" r:id="rId75"/>
  </p:sldIdLst>
  <p:sldSz cx="9906000" cy="6858000" type="A4"/>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showPr>
  <p:clrMru>
    <a:srgbClr val="CCFF99"/>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24" autoAdjust="0"/>
    <p:restoredTop sz="94660"/>
  </p:normalViewPr>
  <p:slideViewPr>
    <p:cSldViewPr>
      <p:cViewPr>
        <p:scale>
          <a:sx n="60" d="100"/>
          <a:sy n="60" d="100"/>
        </p:scale>
        <p:origin x="-2994" y="-1110"/>
      </p:cViewPr>
      <p:guideLst>
        <p:guide orient="horz" pos="2160"/>
        <p:guide pos="3120"/>
      </p:guideLst>
    </p:cSldViewPr>
  </p:slideViewPr>
  <p:notesTextViewPr>
    <p:cViewPr>
      <p:scale>
        <a:sx n="100" d="100"/>
        <a:sy n="100" d="100"/>
      </p:scale>
      <p:origin x="0" y="0"/>
    </p:cViewPr>
  </p:notesTextViewPr>
  <p:sorterViewPr>
    <p:cViewPr>
      <p:scale>
        <a:sx n="60" d="100"/>
        <a:sy n="60" d="100"/>
      </p:scale>
      <p:origin x="0" y="168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1" Type="http://schemas.openxmlformats.org/officeDocument/2006/relationships/oleObject" Target="Book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GB"/>
  <c:style val="42"/>
  <c:chart>
    <c:plotArea>
      <c:layout>
        <c:manualLayout>
          <c:layoutTarget val="inner"/>
          <c:xMode val="edge"/>
          <c:yMode val="edge"/>
          <c:x val="2.795757118553201E-2"/>
          <c:y val="5.9475142296850705E-2"/>
          <c:w val="0.58359085518512388"/>
          <c:h val="0.87482075635007406"/>
        </c:manualLayout>
      </c:layout>
      <c:doughnutChart>
        <c:varyColors val="1"/>
        <c:ser>
          <c:idx val="0"/>
          <c:order val="0"/>
          <c:dLbls>
            <c:dLbl>
              <c:idx val="0"/>
              <c:layout/>
              <c:tx>
                <c:rich>
                  <a:bodyPr/>
                  <a:lstStyle/>
                  <a:p>
                    <a:r>
                      <a:rPr lang="en-US" dirty="0" smtClean="0"/>
                      <a:t>57%</a:t>
                    </a:r>
                    <a:endParaRPr lang="en-US" dirty="0"/>
                  </a:p>
                </c:rich>
              </c:tx>
              <c:showVal val="1"/>
            </c:dLbl>
            <c:dLbl>
              <c:idx val="1"/>
              <c:layout/>
              <c:tx>
                <c:rich>
                  <a:bodyPr/>
                  <a:lstStyle/>
                  <a:p>
                    <a:r>
                      <a:rPr lang="en-US" dirty="0" smtClean="0"/>
                      <a:t>27%</a:t>
                    </a:r>
                    <a:endParaRPr lang="en-US" dirty="0"/>
                  </a:p>
                </c:rich>
              </c:tx>
              <c:showVal val="1"/>
            </c:dLbl>
            <c:dLbl>
              <c:idx val="2"/>
              <c:layout/>
              <c:tx>
                <c:rich>
                  <a:bodyPr/>
                  <a:lstStyle/>
                  <a:p>
                    <a:r>
                      <a:rPr lang="en-US" dirty="0" smtClean="0"/>
                      <a:t>12%</a:t>
                    </a:r>
                    <a:endParaRPr lang="en-US" dirty="0"/>
                  </a:p>
                </c:rich>
              </c:tx>
              <c:showVal val="1"/>
            </c:dLbl>
            <c:dLbl>
              <c:idx val="3"/>
              <c:layout/>
              <c:tx>
                <c:rich>
                  <a:bodyPr/>
                  <a:lstStyle/>
                  <a:p>
                    <a:r>
                      <a:rPr lang="en-US" dirty="0" smtClean="0"/>
                      <a:t>4%</a:t>
                    </a:r>
                    <a:endParaRPr lang="en-US" dirty="0"/>
                  </a:p>
                </c:rich>
              </c:tx>
              <c:showVal val="1"/>
            </c:dLbl>
            <c:delete val="1"/>
            <c:txPr>
              <a:bodyPr/>
              <a:lstStyle/>
              <a:p>
                <a:pPr>
                  <a:defRPr sz="2000" b="1"/>
                </a:pPr>
                <a:endParaRPr lang="en-US"/>
              </a:p>
            </c:txPr>
          </c:dLbls>
          <c:cat>
            <c:strRef>
              <c:f>Sheet1!$A$8:$A$11</c:f>
              <c:strCache>
                <c:ptCount val="4"/>
                <c:pt idx="0">
                  <c:v>Oil and Gas Projects</c:v>
                </c:pt>
                <c:pt idx="1">
                  <c:v>Infrastructure Projects</c:v>
                </c:pt>
                <c:pt idx="2">
                  <c:v>O &amp; M Services</c:v>
                </c:pt>
                <c:pt idx="3">
                  <c:v>Technical Representation</c:v>
                </c:pt>
              </c:strCache>
            </c:strRef>
          </c:cat>
          <c:val>
            <c:numRef>
              <c:f>Sheet1!$B$8:$B$11</c:f>
              <c:numCache>
                <c:formatCode>General</c:formatCode>
                <c:ptCount val="4"/>
                <c:pt idx="0">
                  <c:v>57</c:v>
                </c:pt>
                <c:pt idx="1">
                  <c:v>27</c:v>
                </c:pt>
                <c:pt idx="2">
                  <c:v>12</c:v>
                </c:pt>
                <c:pt idx="3">
                  <c:v>4</c:v>
                </c:pt>
              </c:numCache>
            </c:numRef>
          </c:val>
        </c:ser>
        <c:firstSliceAng val="0"/>
        <c:holeSize val="50"/>
      </c:doughnutChart>
    </c:plotArea>
    <c:legend>
      <c:legendPos val="r"/>
      <c:legendEntry>
        <c:idx val="0"/>
        <c:txPr>
          <a:bodyPr/>
          <a:lstStyle/>
          <a:p>
            <a:pPr>
              <a:defRPr sz="1800" b="1">
                <a:solidFill>
                  <a:srgbClr val="0070C0"/>
                </a:solidFill>
                <a:effectLst/>
              </a:defRPr>
            </a:pPr>
            <a:endParaRPr lang="en-US"/>
          </a:p>
        </c:txPr>
      </c:legendEntry>
      <c:legendEntry>
        <c:idx val="1"/>
        <c:txPr>
          <a:bodyPr/>
          <a:lstStyle/>
          <a:p>
            <a:pPr>
              <a:defRPr sz="1800" b="1">
                <a:solidFill>
                  <a:schemeClr val="accent6">
                    <a:lumMod val="50000"/>
                  </a:schemeClr>
                </a:solidFill>
                <a:effectLst/>
              </a:defRPr>
            </a:pPr>
            <a:endParaRPr lang="en-US"/>
          </a:p>
        </c:txPr>
      </c:legendEntry>
      <c:legendEntry>
        <c:idx val="2"/>
        <c:txPr>
          <a:bodyPr/>
          <a:lstStyle/>
          <a:p>
            <a:pPr>
              <a:defRPr sz="1800" b="1">
                <a:solidFill>
                  <a:schemeClr val="accent3">
                    <a:lumMod val="75000"/>
                  </a:schemeClr>
                </a:solidFill>
                <a:effectLst/>
              </a:defRPr>
            </a:pPr>
            <a:endParaRPr lang="en-US"/>
          </a:p>
        </c:txPr>
      </c:legendEntry>
      <c:legendEntry>
        <c:idx val="3"/>
        <c:txPr>
          <a:bodyPr/>
          <a:lstStyle/>
          <a:p>
            <a:pPr>
              <a:defRPr sz="1800" b="1">
                <a:solidFill>
                  <a:srgbClr val="7030A0"/>
                </a:solidFill>
                <a:effectLst/>
              </a:defRPr>
            </a:pPr>
            <a:endParaRPr lang="en-US"/>
          </a:p>
        </c:txPr>
      </c:legendEntry>
      <c:layout>
        <c:manualLayout>
          <c:xMode val="edge"/>
          <c:yMode val="edge"/>
          <c:x val="0.66003983946688327"/>
          <c:y val="0.34976701555124606"/>
          <c:w val="0.31209432473604631"/>
          <c:h val="0.31304779949375222"/>
        </c:manualLayout>
      </c:layout>
      <c:txPr>
        <a:bodyPr/>
        <a:lstStyle/>
        <a:p>
          <a:pPr>
            <a:defRPr sz="1800">
              <a:solidFill>
                <a:srgbClr val="0070C0"/>
              </a:solidFill>
              <a:effectLst/>
            </a:defRPr>
          </a:pPr>
          <a:endParaRPr lang="en-US"/>
        </a:p>
      </c:txPr>
    </c:legend>
    <c:plotVisOnly val="1"/>
  </c:chart>
  <c:spPr>
    <a:noFill/>
  </c:spPr>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6983AEA2-4B5B-47C4-871F-DC3D2820F458}" type="datetimeFigureOut">
              <a:rPr lang="en-US" smtClean="0"/>
              <a:pPr/>
              <a:t>4/18/2021</a:t>
            </a:fld>
            <a:endParaRPr lang="en-US"/>
          </a:p>
        </p:txBody>
      </p:sp>
      <p:sp>
        <p:nvSpPr>
          <p:cNvPr id="4" name="Slide Image Placeholder 3"/>
          <p:cNvSpPr>
            <a:spLocks noGrp="1" noRot="1" noChangeAspect="1"/>
          </p:cNvSpPr>
          <p:nvPr>
            <p:ph type="sldImg" idx="2"/>
          </p:nvPr>
        </p:nvSpPr>
        <p:spPr>
          <a:xfrm>
            <a:off x="711200" y="744538"/>
            <a:ext cx="537527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2FB2BE65-EC89-40C0-A82C-E40E50C8C90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9"/>
            <a:ext cx="84201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A7F944E4-49DE-4BC8-BFF4-52EC66312477}" type="datetimeFigureOut">
              <a:rPr lang="en-GB" smtClean="0"/>
              <a:pPr/>
              <a:t>18/04/2021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44256A-7142-4DE2-BAD6-DC4ADA54A892}" type="slidenum">
              <a:rPr lang="en-GB" smtClean="0"/>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7F944E4-49DE-4BC8-BFF4-52EC66312477}" type="datetimeFigureOut">
              <a:rPr lang="en-GB" smtClean="0"/>
              <a:pPr/>
              <a:t>18/04/2021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44256A-7142-4DE2-BAD6-DC4ADA54A892}" type="slidenum">
              <a:rPr lang="en-GB" smtClean="0"/>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2"/>
            <a:ext cx="222885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95300" y="274642"/>
            <a:ext cx="65214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7F944E4-49DE-4BC8-BFF4-52EC66312477}" type="datetimeFigureOut">
              <a:rPr lang="en-GB" smtClean="0"/>
              <a:pPr/>
              <a:t>18/04/2021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44256A-7142-4DE2-BAD6-DC4ADA54A892}" type="slidenum">
              <a:rPr lang="en-GB" smtClean="0"/>
              <a:pPr/>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7F944E4-49DE-4BC8-BFF4-52EC66312477}" type="datetimeFigureOut">
              <a:rPr lang="en-GB" smtClean="0"/>
              <a:pPr/>
              <a:t>18/04/2021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44256A-7142-4DE2-BAD6-DC4ADA54A892}" type="slidenum">
              <a:rPr lang="en-GB" smtClean="0"/>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4"/>
            <a:ext cx="84201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82506" y="2906717"/>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F944E4-49DE-4BC8-BFF4-52EC66312477}" type="datetimeFigureOut">
              <a:rPr lang="en-GB" smtClean="0"/>
              <a:pPr/>
              <a:t>18/04/2021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444256A-7142-4DE2-BAD6-DC4ADA54A892}" type="slidenum">
              <a:rPr lang="en-GB" smtClean="0"/>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95300" y="1600204"/>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035550" y="1600204"/>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7F944E4-49DE-4BC8-BFF4-52EC66312477}" type="datetimeFigureOut">
              <a:rPr lang="en-GB" smtClean="0"/>
              <a:pPr/>
              <a:t>18/04/2021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444256A-7142-4DE2-BAD6-DC4ADA54A892}" type="slidenum">
              <a:rPr lang="en-GB" smtClean="0"/>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95302"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2"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5032113"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3"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A7F944E4-49DE-4BC8-BFF4-52EC66312477}" type="datetimeFigureOut">
              <a:rPr lang="en-GB" smtClean="0"/>
              <a:pPr/>
              <a:t>18/04/2021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444256A-7142-4DE2-BAD6-DC4ADA54A892}" type="slidenum">
              <a:rPr lang="en-GB" smtClean="0"/>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7F944E4-49DE-4BC8-BFF4-52EC66312477}" type="datetimeFigureOut">
              <a:rPr lang="en-GB" smtClean="0"/>
              <a:pPr/>
              <a:t>18/04/2021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444256A-7142-4DE2-BAD6-DC4ADA54A892}" type="slidenum">
              <a:rPr lang="en-GB" smtClean="0"/>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F944E4-49DE-4BC8-BFF4-52EC66312477}" type="datetimeFigureOut">
              <a:rPr lang="en-GB" smtClean="0"/>
              <a:pPr/>
              <a:t>18/04/2021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444256A-7142-4DE2-BAD6-DC4ADA54A892}" type="slidenum">
              <a:rPr lang="en-GB" smtClean="0"/>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3" y="273050"/>
            <a:ext cx="3259006"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872973" y="273053"/>
            <a:ext cx="553773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95303"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F944E4-49DE-4BC8-BFF4-52EC66312477}" type="datetimeFigureOut">
              <a:rPr lang="en-GB" smtClean="0"/>
              <a:pPr/>
              <a:t>18/04/2021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444256A-7142-4DE2-BAD6-DC4ADA54A892}" type="slidenum">
              <a:rPr lang="en-GB" smtClean="0"/>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F944E4-49DE-4BC8-BFF4-52EC66312477}" type="datetimeFigureOut">
              <a:rPr lang="en-GB" smtClean="0"/>
              <a:pPr/>
              <a:t>18/04/2021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444256A-7142-4DE2-BAD6-DC4ADA54A892}" type="slidenum">
              <a:rPr lang="en-GB" smtClean="0"/>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95300" y="1600204"/>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95300" y="6356354"/>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944E4-49DE-4BC8-BFF4-52EC66312477}" type="datetimeFigureOut">
              <a:rPr lang="en-GB" smtClean="0"/>
              <a:pPr/>
              <a:t>18/04/2021</a:t>
            </a:fld>
            <a:endParaRPr lang="en-GB"/>
          </a:p>
        </p:txBody>
      </p:sp>
      <p:sp>
        <p:nvSpPr>
          <p:cNvPr id="5" name="Footer Placeholder 4"/>
          <p:cNvSpPr>
            <a:spLocks noGrp="1"/>
          </p:cNvSpPr>
          <p:nvPr>
            <p:ph type="ftr" sz="quarter" idx="3"/>
          </p:nvPr>
        </p:nvSpPr>
        <p:spPr>
          <a:xfrm>
            <a:off x="3384550" y="6356354"/>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7099300" y="6356354"/>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44256A-7142-4DE2-BAD6-DC4ADA54A892}" type="slidenum">
              <a:rPr lang="en-GB" smtClean="0"/>
              <a:pPr/>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2.jpe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jpe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hyperlink" Target="http://www.google.com.om/url?sa=i&amp;rct=j&amp;q=&amp;esrc=s&amp;frm=1&amp;source=images&amp;cd=&amp;cad=rja&amp;docid=wTb3HAWFAV8z8M&amp;tbnid=2SmRqwE4bgUmvM:&amp;ved=0CAUQjRw&amp;url=http://www.atusaludambiental.es/el-tiempo-en-albacete-cuenca/1-atusalud-ambiental.html&amp;ei=CaIuUtbSIsSJrAeUnYGgDQ&amp;bvm=bv.51773540,d.bmk&amp;psig=AFQjCNHI-zRiwxfk6EFW-CZPQtYDHWJ-VQ&amp;ust=1378874212706493" TargetMode="External"/><Relationship Id="rId13" Type="http://schemas.openxmlformats.org/officeDocument/2006/relationships/image" Target="../media/image26.jpeg"/><Relationship Id="rId18" Type="http://schemas.openxmlformats.org/officeDocument/2006/relationships/image" Target="../media/image31.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1.png"/><Relationship Id="rId17" Type="http://schemas.openxmlformats.org/officeDocument/2006/relationships/image" Target="../media/image30.png"/><Relationship Id="rId2" Type="http://schemas.openxmlformats.org/officeDocument/2006/relationships/hyperlink" Target="http://www.google.com.om/url?sa=i&amp;rct=j&amp;q=&amp;source=images&amp;cd=&amp;cad=rja&amp;docid=JqGfzIsMg-ywjM&amp;tbnid=R4eOychGhHaEfM:&amp;ved=0CAUQjRw&amp;url=http://www.online-electronics.com/news/January-2012&amp;ei=3WS5UePyEcqOrge63oHIAw&amp;bvm=bv.47883778,d.dGI&amp;psig=AFQjCNHSHfithy1WYFb7ZiKdNzdAhODx2A&amp;ust=1371190831601390" TargetMode="External"/><Relationship Id="rId16" Type="http://schemas.openxmlformats.org/officeDocument/2006/relationships/image" Target="../media/image29.png"/><Relationship Id="rId20"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21.jpeg"/><Relationship Id="rId11" Type="http://schemas.openxmlformats.org/officeDocument/2006/relationships/image" Target="../media/image25.jpeg"/><Relationship Id="rId5" Type="http://schemas.openxmlformats.org/officeDocument/2006/relationships/image" Target="../media/image20.png"/><Relationship Id="rId15" Type="http://schemas.openxmlformats.org/officeDocument/2006/relationships/image" Target="../media/image28.png"/><Relationship Id="rId10" Type="http://schemas.openxmlformats.org/officeDocument/2006/relationships/image" Target="../media/image24.png"/><Relationship Id="rId19" Type="http://schemas.openxmlformats.org/officeDocument/2006/relationships/image" Target="../media/image32.png"/><Relationship Id="rId4" Type="http://schemas.openxmlformats.org/officeDocument/2006/relationships/image" Target="../media/image19.png"/><Relationship Id="rId9" Type="http://schemas.openxmlformats.org/officeDocument/2006/relationships/image" Target="../media/image23.gif"/><Relationship Id="rId14" Type="http://schemas.openxmlformats.org/officeDocument/2006/relationships/image" Target="../media/image27.jpeg"/></Relationships>
</file>

<file path=ppt/slides/_rels/slide18.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1.png"/><Relationship Id="rId4" Type="http://schemas.openxmlformats.org/officeDocument/2006/relationships/image" Target="../media/image37.jpeg"/><Relationship Id="rId9" Type="http://schemas.openxmlformats.org/officeDocument/2006/relationships/image" Target="../media/image42.jpeg"/></Relationships>
</file>

<file path=ppt/slides/_rels/slide2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png"/><Relationship Id="rId7" Type="http://schemas.openxmlformats.org/officeDocument/2006/relationships/image" Target="../media/image53.jpeg"/><Relationship Id="rId12" Type="http://schemas.openxmlformats.org/officeDocument/2006/relationships/image" Target="../media/image1.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35.jpeg"/><Relationship Id="rId5" Type="http://schemas.openxmlformats.org/officeDocument/2006/relationships/image" Target="../media/image51.png"/><Relationship Id="rId10" Type="http://schemas.openxmlformats.org/officeDocument/2006/relationships/image" Target="../media/image56.jpeg"/><Relationship Id="rId4" Type="http://schemas.openxmlformats.org/officeDocument/2006/relationships/image" Target="../media/image36.jpeg"/><Relationship Id="rId9" Type="http://schemas.openxmlformats.org/officeDocument/2006/relationships/image" Target="../media/image5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1.pn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jpeg"/></Relationships>
</file>

<file path=ppt/slides/_rels/slide2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4.jpeg"/></Relationships>
</file>

<file path=ppt/slides/_rels/slide3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3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93.jpeg"/></Relationships>
</file>

<file path=ppt/slides/_rels/slide3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96.jpe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05.jpeg"/><Relationship Id="rId4" Type="http://schemas.openxmlformats.org/officeDocument/2006/relationships/image" Target="../media/image104.jpeg"/></Relationships>
</file>

<file path=ppt/slides/_rels/slide4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70.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10.jpeg"/><Relationship Id="rId4" Type="http://schemas.openxmlformats.org/officeDocument/2006/relationships/image" Target="../media/image109.jpeg"/></Relationships>
</file>

<file path=ppt/slides/_rels/slide4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71.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9.jpeg"/></Relationships>
</file>

<file path=ppt/slides/_rels/slide5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2.jpeg"/><Relationship Id="rId4" Type="http://schemas.openxmlformats.org/officeDocument/2006/relationships/image" Target="../media/image121.jpeg"/></Relationships>
</file>

<file path=ppt/slides/_rels/slide5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6.jpeg"/><Relationship Id="rId5" Type="http://schemas.openxmlformats.org/officeDocument/2006/relationships/image" Target="../media/image125.jpeg"/><Relationship Id="rId4" Type="http://schemas.openxmlformats.org/officeDocument/2006/relationships/image" Target="../media/image124.jpeg"/></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png"/><Relationship Id="rId2" Type="http://schemas.openxmlformats.org/officeDocument/2006/relationships/hyperlink" Target="http://www.inoxtech.com/" TargetMode="External"/><Relationship Id="rId1" Type="http://schemas.openxmlformats.org/officeDocument/2006/relationships/slideLayout" Target="../slideLayouts/slideLayout7.xml"/><Relationship Id="rId6" Type="http://schemas.openxmlformats.org/officeDocument/2006/relationships/image" Target="../media/image130.jpe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5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jpeg"/><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jpeg"/><Relationship Id="rId4" Type="http://schemas.openxmlformats.org/officeDocument/2006/relationships/image" Target="../media/image138.gif"/></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sap@gpsoman.com"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2.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150.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143.png"/><Relationship Id="rId3" Type="http://schemas.openxmlformats.org/officeDocument/2006/relationships/image" Target="../media/image160.jpeg"/><Relationship Id="rId7" Type="http://schemas.openxmlformats.org/officeDocument/2006/relationships/image" Target="../media/image164.jpeg"/><Relationship Id="rId12" Type="http://schemas.openxmlformats.org/officeDocument/2006/relationships/image" Target="../media/image142.png"/><Relationship Id="rId2" Type="http://schemas.openxmlformats.org/officeDocument/2006/relationships/image" Target="../media/image159.jpeg"/><Relationship Id="rId1" Type="http://schemas.openxmlformats.org/officeDocument/2006/relationships/slideLayout" Target="../slideLayouts/slideLayout7.xml"/><Relationship Id="rId6" Type="http://schemas.openxmlformats.org/officeDocument/2006/relationships/image" Target="../media/image163.jpeg"/><Relationship Id="rId11" Type="http://schemas.openxmlformats.org/officeDocument/2006/relationships/image" Target="../media/image145.jpeg"/><Relationship Id="rId5" Type="http://schemas.openxmlformats.org/officeDocument/2006/relationships/image" Target="../media/image162.jpeg"/><Relationship Id="rId10" Type="http://schemas.openxmlformats.org/officeDocument/2006/relationships/image" Target="../media/image144.jpeg"/><Relationship Id="rId4" Type="http://schemas.openxmlformats.org/officeDocument/2006/relationships/image" Target="../media/image161.jpeg"/><Relationship Id="rId9" Type="http://schemas.openxmlformats.org/officeDocument/2006/relationships/image" Target="../media/image165.png"/><Relationship Id="rId14" Type="http://schemas.openxmlformats.org/officeDocument/2006/relationships/image" Target="../media/image1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ChangeArrowheads="1"/>
          </p:cNvSpPr>
          <p:nvPr/>
        </p:nvSpPr>
        <p:spPr bwMode="auto">
          <a:xfrm>
            <a:off x="584515" y="964962"/>
            <a:ext cx="8320924" cy="295465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i="1" strike="noStrike" cap="none" normalizeH="0" baseline="0" dirty="0" smtClean="0">
                <a:ln>
                  <a:noFill/>
                </a:ln>
                <a:solidFill>
                  <a:schemeClr val="tx1"/>
                </a:solidFill>
                <a:effectLst/>
                <a:latin typeface="Cooper Black" pitchFamily="18" charset="0"/>
                <a:ea typeface="Calibri" pitchFamily="34" charset="0"/>
                <a:cs typeface="Arial" pitchFamily="34" charset="0"/>
              </a:rPr>
              <a:t>A brief on</a:t>
            </a:r>
            <a:r>
              <a:rPr kumimoji="0" lang="en-GB" sz="1400" i="1" strike="noStrike" cap="none" normalizeH="0" baseline="0" dirty="0" smtClean="0">
                <a:ln>
                  <a:noFill/>
                </a:ln>
                <a:solidFill>
                  <a:schemeClr val="tx1"/>
                </a:solidFill>
                <a:effectLst/>
                <a:latin typeface="Cooper Black" pitchFamily="18" charset="0"/>
                <a:ea typeface="Calibri" pitchFamily="34" charset="0"/>
                <a:cs typeface="Arial" pitchFamily="34" charset="0"/>
              </a:rPr>
              <a:t>:</a:t>
            </a:r>
          </a:p>
          <a:p>
            <a:pPr marL="0" marR="0" lvl="0" indent="0" algn="l" defTabSz="914400" rtl="0" eaLnBrk="1" fontAlgn="base" latinLnBrk="0" hangingPunct="1">
              <a:lnSpc>
                <a:spcPct val="100000"/>
              </a:lnSpc>
              <a:spcBef>
                <a:spcPct val="0"/>
              </a:spcBef>
              <a:spcAft>
                <a:spcPct val="0"/>
              </a:spcAft>
              <a:buClrTx/>
              <a:buSzTx/>
              <a:buFontTx/>
              <a:buNone/>
              <a:tabLst/>
            </a:pPr>
            <a:endParaRPr lang="en-GB" sz="1600" b="1" dirty="0">
              <a:latin typeface="Arial" pitchFamily="34" charset="0"/>
              <a:ea typeface="Calibri"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GB" sz="3600" i="0" strike="noStrike" cap="none" normalizeH="0" baseline="0" dirty="0" smtClean="0">
                <a:ln>
                  <a:noFill/>
                </a:ln>
                <a:solidFill>
                  <a:schemeClr val="tx1"/>
                </a:solidFill>
                <a:effectLst/>
                <a:latin typeface="Cooper Black" pitchFamily="18" charset="0"/>
                <a:ea typeface="Calibri" pitchFamily="34" charset="0"/>
                <a:cs typeface="Arial" pitchFamily="34" charset="0"/>
              </a:rPr>
              <a:t>Gulf </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3600" i="0" strike="noStrike" cap="none" normalizeH="0" baseline="0" dirty="0" smtClean="0">
                <a:ln>
                  <a:noFill/>
                </a:ln>
                <a:solidFill>
                  <a:schemeClr val="tx1"/>
                </a:solidFill>
                <a:effectLst/>
                <a:latin typeface="Cooper Black" pitchFamily="18" charset="0"/>
                <a:ea typeface="Calibri" pitchFamily="34" charset="0"/>
                <a:cs typeface="Arial" pitchFamily="34" charset="0"/>
              </a:rPr>
              <a:t>Petrochemical </a:t>
            </a:r>
          </a:p>
          <a:p>
            <a:pPr marL="0" marR="0" lvl="0" indent="0" algn="l" defTabSz="914400" rtl="0" eaLnBrk="1" fontAlgn="base" latinLnBrk="0" hangingPunct="1">
              <a:lnSpc>
                <a:spcPct val="100000"/>
              </a:lnSpc>
              <a:spcBef>
                <a:spcPct val="0"/>
              </a:spcBef>
              <a:spcAft>
                <a:spcPct val="0"/>
              </a:spcAft>
              <a:buClrTx/>
              <a:buSzTx/>
              <a:buFontTx/>
              <a:buNone/>
              <a:tabLst/>
            </a:pPr>
            <a:r>
              <a:rPr kumimoji="0" lang="en-GB" sz="3600" i="0" strike="noStrike" cap="none" normalizeH="0" baseline="0" dirty="0" smtClean="0">
                <a:ln>
                  <a:noFill/>
                </a:ln>
                <a:solidFill>
                  <a:schemeClr val="tx1"/>
                </a:solidFill>
                <a:effectLst/>
                <a:latin typeface="Cooper Black" pitchFamily="18" charset="0"/>
                <a:ea typeface="Calibri" pitchFamily="34" charset="0"/>
                <a:cs typeface="Arial" pitchFamily="34" charset="0"/>
              </a:rPr>
              <a:t>Services &amp; Trading </a:t>
            </a:r>
            <a:r>
              <a:rPr kumimoji="0" lang="en-GB" sz="2800" i="0" strike="noStrike" cap="none" normalizeH="0" baseline="0" dirty="0" smtClean="0">
                <a:ln>
                  <a:noFill/>
                </a:ln>
                <a:solidFill>
                  <a:schemeClr val="tx1"/>
                </a:solidFill>
                <a:effectLst/>
                <a:latin typeface="Cooper Black" pitchFamily="18" charset="0"/>
                <a:ea typeface="Calibri" pitchFamily="34" charset="0"/>
                <a:cs typeface="Arial" pitchFamily="34" charset="0"/>
              </a:rPr>
              <a:t>LLC</a:t>
            </a:r>
            <a:endParaRPr kumimoji="0" lang="en-GB" sz="1050" i="0" strike="noStrike" cap="none" normalizeH="0" baseline="0" dirty="0" smtClean="0">
              <a:ln>
                <a:noFill/>
              </a:ln>
              <a:solidFill>
                <a:schemeClr val="tx1"/>
              </a:solidFill>
              <a:effectLst/>
              <a:latin typeface="Cooper Black"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200" b="0" i="0"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sz="1400" b="1" dirty="0">
                <a:latin typeface="Arial" pitchFamily="34" charset="0"/>
                <a:ea typeface="Calibri" pitchFamily="34" charset="0"/>
                <a:cs typeface="Arial" pitchFamily="34" charset="0"/>
              </a:rPr>
              <a:t>(</a:t>
            </a:r>
            <a:r>
              <a:rPr kumimoji="0" lang="en-GB" sz="1400" b="1" i="0" strike="noStrike" cap="none" normalizeH="0" baseline="0" dirty="0" smtClean="0">
                <a:ln>
                  <a:noFill/>
                </a:ln>
                <a:solidFill>
                  <a:schemeClr val="tx1"/>
                </a:solidFill>
                <a:effectLst/>
                <a:latin typeface="Arial" pitchFamily="34" charset="0"/>
                <a:ea typeface="Calibri" pitchFamily="34" charset="0"/>
                <a:cs typeface="Arial" pitchFamily="34" charset="0"/>
              </a:rPr>
              <a:t>Established in 1983)</a:t>
            </a:r>
            <a:endParaRPr kumimoji="0" lang="en-GB" sz="600" b="1" i="0"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7" name="Straight Connector 6"/>
          <p:cNvCxnSpPr/>
          <p:nvPr/>
        </p:nvCxnSpPr>
        <p:spPr>
          <a:xfrm>
            <a:off x="0" y="6245148"/>
            <a:ext cx="9906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6509" y="5843300"/>
            <a:ext cx="7326811" cy="754053"/>
          </a:xfrm>
          <a:prstGeom prst="rect">
            <a:avLst/>
          </a:prstGeom>
          <a:noFill/>
        </p:spPr>
        <p:txBody>
          <a:bodyPr wrap="square" rtlCol="0">
            <a:spAutoFit/>
          </a:bodyPr>
          <a:lstStyle/>
          <a:p>
            <a:r>
              <a:rPr lang="en-GB" sz="2000" dirty="0" smtClean="0"/>
              <a:t>www.gpsoman.com</a:t>
            </a:r>
          </a:p>
          <a:p>
            <a:endParaRPr lang="en-GB" sz="700" dirty="0" smtClean="0"/>
          </a:p>
          <a:p>
            <a:r>
              <a:rPr lang="en-GB" sz="1600" dirty="0" smtClean="0"/>
              <a:t>Phone +968 24392900 / Fax +968 24489446 / E-mail: gpsoman@omantel.net.om</a:t>
            </a:r>
          </a:p>
        </p:txBody>
      </p:sp>
      <p:sp>
        <p:nvSpPr>
          <p:cNvPr id="10" name="Rectangle 9"/>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10"/>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2" name="Picture 11"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pic>
        <p:nvPicPr>
          <p:cNvPr id="17" name="Picture 16" descr="GPS 38 Years Logo - Final - January 6th.png"/>
          <p:cNvPicPr>
            <a:picLocks noChangeAspect="1"/>
          </p:cNvPicPr>
          <p:nvPr/>
        </p:nvPicPr>
        <p:blipFill>
          <a:blip r:embed="rId3" cstate="print"/>
          <a:stretch>
            <a:fillRect/>
          </a:stretch>
        </p:blipFill>
        <p:spPr>
          <a:xfrm>
            <a:off x="6177136" y="2276872"/>
            <a:ext cx="2962411" cy="3139181"/>
          </a:xfrm>
          <a:prstGeom prst="rect">
            <a:avLst/>
          </a:prstGeom>
        </p:spPr>
      </p:pic>
    </p:spTree>
  </p:cSld>
  <p:clrMapOvr>
    <a:masterClrMapping/>
  </p:clrMapOvr>
  <p:transition advTm="3187"/>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8"/>
          <p:cNvPicPr>
            <a:picLocks noChangeAspect="1" noChangeArrowheads="1"/>
          </p:cNvPicPr>
          <p:nvPr/>
        </p:nvPicPr>
        <p:blipFill>
          <a:blip r:embed="rId2" cstate="print"/>
          <a:srcRect l="5652" t="8058" r="2884" b="10744"/>
          <a:stretch>
            <a:fillRect/>
          </a:stretch>
        </p:blipFill>
        <p:spPr bwMode="auto">
          <a:xfrm>
            <a:off x="0" y="4005064"/>
            <a:ext cx="9906000" cy="2664296"/>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Rectangle 9"/>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8"/>
          <p:cNvSpPr/>
          <p:nvPr/>
        </p:nvSpPr>
        <p:spPr>
          <a:xfrm>
            <a:off x="0" y="220170"/>
            <a:ext cx="9906000" cy="288032"/>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5" name="Rectangle 1"/>
          <p:cNvSpPr>
            <a:spLocks noChangeArrowheads="1"/>
          </p:cNvSpPr>
          <p:nvPr/>
        </p:nvSpPr>
        <p:spPr bwMode="auto">
          <a:xfrm>
            <a:off x="309533" y="188640"/>
            <a:ext cx="9358378" cy="457048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GB" sz="1400" b="1" i="0" strike="noStrike" cap="none" normalizeH="0" baseline="0" dirty="0" smtClean="0">
                <a:ln>
                  <a:noFill/>
                </a:ln>
                <a:solidFill>
                  <a:schemeClr val="tx1"/>
                </a:solidFill>
                <a:effectLst/>
                <a:latin typeface="Arial" pitchFamily="34" charset="0"/>
                <a:ea typeface="Calibri" pitchFamily="34" charset="0"/>
                <a:cs typeface="Arial" pitchFamily="34" charset="0"/>
              </a:rPr>
              <a:t>Resource Availability:</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5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GPS is considered as one of the leading contractors having plant and equipment resources fully owned and over 5000 manpower in its direct employment. </a:t>
            </a:r>
          </a:p>
          <a:p>
            <a:pPr marL="0" marR="0" lvl="0" indent="0" algn="just" defTabSz="914400" rtl="0" eaLnBrk="0" fontAlgn="base" latinLnBrk="0" hangingPunct="0">
              <a:lnSpc>
                <a:spcPct val="100000"/>
              </a:lnSpc>
              <a:spcBef>
                <a:spcPct val="0"/>
              </a:spcBef>
              <a:spcAft>
                <a:spcPct val="0"/>
              </a:spcAft>
              <a:buClrTx/>
              <a:buSzTx/>
              <a:buFontTx/>
              <a:buNone/>
              <a:tabLst/>
            </a:pPr>
            <a:endParaRPr lang="en-GB" sz="900" dirty="0">
              <a:latin typeface="Arial" pitchFamily="34" charset="0"/>
              <a:ea typeface="Calibri"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We are currently spending an average of R.O. 2.0 (Two) Million annually (last 5 years) to modernize our plant and equipment in order to meet the ever increasing challenges and demands of the industry.</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sz="500" b="0" i="0" u="none" strike="noStrike" cap="none" normalizeH="0" baseline="0" dirty="0" smtClean="0">
              <a:ln>
                <a:noFill/>
              </a:ln>
              <a:solidFill>
                <a:schemeClr val="tx1"/>
              </a:solidFill>
              <a:effectLst/>
              <a:latin typeface="Arial" pitchFamily="34" charset="0"/>
              <a:cs typeface="Arial" pitchFamily="34" charset="0"/>
            </a:endParaRPr>
          </a:p>
          <a:p>
            <a:pPr marL="1347788" marR="0" lvl="0" indent="-1347788"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Plant &amp; Equipment:	A fleet of more than 1750 pieces of plant and equipment. </a:t>
            </a:r>
          </a:p>
          <a:p>
            <a:pPr marL="1347788" marR="0" lvl="0" indent="-1347788" algn="just" defTabSz="914400" rtl="0" eaLnBrk="0" fontAlgn="base" latinLnBrk="0" hangingPunct="0">
              <a:lnSpc>
                <a:spcPct val="100000"/>
              </a:lnSpc>
              <a:spcBef>
                <a:spcPct val="0"/>
              </a:spcBef>
              <a:spcAft>
                <a:spcPct val="0"/>
              </a:spcAft>
              <a:buClrTx/>
              <a:buSzTx/>
              <a:buFontTx/>
              <a:buNone/>
              <a:tabLst/>
            </a:pPr>
            <a:endParaRPr kumimoji="0" lang="en-GB" sz="500" b="0" i="0" u="none" strike="noStrike" cap="none" normalizeH="0" baseline="0" dirty="0" smtClean="0">
              <a:ln>
                <a:noFill/>
              </a:ln>
              <a:solidFill>
                <a:schemeClr val="tx1"/>
              </a:solidFill>
              <a:effectLst/>
              <a:latin typeface="Arial" pitchFamily="34" charset="0"/>
              <a:cs typeface="Arial" pitchFamily="34" charset="0"/>
            </a:endParaRPr>
          </a:p>
          <a:p>
            <a:pPr marL="1347788" marR="0" lvl="0" indent="-1347788"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Offices:	More than 6000 Sq. M. of Air-conditioned &amp; modern Office facilities in the Capital Area. In addition to this office facility, we have a large office facility available within the Central Facilities of GPS in </a:t>
            </a: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Barka</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and </a:t>
            </a: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Jiffnain</a:t>
            </a:r>
            <a:r>
              <a:rPr kumimoji="0" lang="en-US" sz="1200" b="0" i="0" u="none" strike="noStrike" cap="none" normalizeH="0" dirty="0" smtClean="0">
                <a:ln>
                  <a:noFill/>
                </a:ln>
                <a:solidFill>
                  <a:schemeClr val="tx1"/>
                </a:solidFill>
                <a:effectLst/>
                <a:latin typeface="Arial" pitchFamily="34" charset="0"/>
                <a:ea typeface="Calibri" pitchFamily="34" charset="0"/>
                <a:cs typeface="Arial" pitchFamily="34" charset="0"/>
              </a:rPr>
              <a:t> (Under construction)</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All project locations are also equipped with most modern office facilities.</a:t>
            </a:r>
          </a:p>
          <a:p>
            <a:pPr marL="1347788" marR="0" lvl="0" indent="-1347788" algn="just" defTabSz="914400" rtl="0" eaLnBrk="0" fontAlgn="base" latinLnBrk="0" hangingPunct="0">
              <a:lnSpc>
                <a:spcPct val="100000"/>
              </a:lnSpc>
              <a:spcBef>
                <a:spcPct val="0"/>
              </a:spcBef>
              <a:spcAft>
                <a:spcPct val="0"/>
              </a:spcAft>
              <a:buClrTx/>
              <a:buSzTx/>
              <a:buFontTx/>
              <a:buNone/>
              <a:tabLst/>
            </a:pPr>
            <a:endParaRPr kumimoji="0" lang="en-GB" sz="500" b="0" i="0" u="none" strike="noStrike" cap="none" normalizeH="0" baseline="0" dirty="0" smtClean="0">
              <a:ln>
                <a:noFill/>
              </a:ln>
              <a:solidFill>
                <a:schemeClr val="tx1"/>
              </a:solidFill>
              <a:effectLst/>
              <a:latin typeface="Arial" pitchFamily="34" charset="0"/>
              <a:cs typeface="Arial" pitchFamily="34" charset="0"/>
            </a:endParaRPr>
          </a:p>
          <a:p>
            <a:pPr marL="1347788" marR="0" lvl="0" indent="-1347788"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Accommodation:	Accommodation facilities available at various Interior project locations. This is in addition to various accommodation facilities available within the Capital Area including the 1200 Man Camp in our Central Facilities at </a:t>
            </a: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Barka</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t>
            </a:r>
          </a:p>
          <a:p>
            <a:pPr marL="1347788" marR="0" lvl="0" indent="-1347788" algn="just" defTabSz="914400" rtl="0" eaLnBrk="0" fontAlgn="base" latinLnBrk="0" hangingPunct="0">
              <a:lnSpc>
                <a:spcPct val="100000"/>
              </a:lnSpc>
              <a:spcBef>
                <a:spcPct val="0"/>
              </a:spcBef>
              <a:spcAft>
                <a:spcPct val="0"/>
              </a:spcAft>
              <a:buClrTx/>
              <a:buSzTx/>
              <a:buFontTx/>
              <a:buNone/>
              <a:tabLst/>
            </a:pPr>
            <a:endParaRPr kumimoji="0" lang="en-GB" sz="500" b="0" i="0" u="none" strike="noStrike" cap="none" normalizeH="0" baseline="0" dirty="0" smtClean="0">
              <a:ln>
                <a:noFill/>
              </a:ln>
              <a:solidFill>
                <a:schemeClr val="tx1"/>
              </a:solidFill>
              <a:effectLst/>
              <a:latin typeface="Arial" pitchFamily="34" charset="0"/>
              <a:cs typeface="Arial" pitchFamily="34" charset="0"/>
            </a:endParaRPr>
          </a:p>
          <a:p>
            <a:pPr marL="1347788" marR="0" lvl="0" indent="-1347788"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Fabrication Shops:	Central Fabrication shop and related infrastructure is located within the Central Facilities in </a:t>
            </a:r>
            <a:r>
              <a:rPr kumimoji="0" lang="en-US" sz="12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Barka</a:t>
            </a:r>
            <a:r>
              <a:rPr kumimoji="0" lang="en-US"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Additionally a number of fabrication and workshop facilities are available at Interior locations as part of our project site facilities. Total Area of this facilities is approx. 120,000 Sq. M.</a:t>
            </a:r>
          </a:p>
          <a:p>
            <a:pPr marL="1347788" marR="0" lvl="0" indent="-1347788" algn="just" defTabSz="914400" rtl="0" eaLnBrk="0" fontAlgn="base" latinLnBrk="0" hangingPunct="0">
              <a:lnSpc>
                <a:spcPct val="100000"/>
              </a:lnSpc>
              <a:spcBef>
                <a:spcPct val="0"/>
              </a:spcBef>
              <a:spcAft>
                <a:spcPct val="0"/>
              </a:spcAft>
              <a:buClrTx/>
              <a:buSzTx/>
              <a:buFontTx/>
              <a:buNone/>
              <a:tabLst/>
            </a:pPr>
            <a:endParaRPr kumimoji="0" lang="en-GB" sz="500" b="0" i="0" u="none" strike="noStrike" cap="none" normalizeH="0" baseline="0" dirty="0" smtClean="0">
              <a:ln>
                <a:noFill/>
              </a:ln>
              <a:solidFill>
                <a:schemeClr val="tx1"/>
              </a:solidFill>
              <a:effectLst/>
              <a:latin typeface="Arial" pitchFamily="34" charset="0"/>
              <a:cs typeface="Arial" pitchFamily="34" charset="0"/>
            </a:endParaRPr>
          </a:p>
          <a:p>
            <a:pPr marL="1347788" marR="0" lvl="0" indent="-1347788"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Workshops:	More than 8000 Sq. M. of workshop facilities with necessary tools and instruments are located within the Central Facilities.</a:t>
            </a:r>
          </a:p>
          <a:p>
            <a:pPr marL="1347788" marR="0" lvl="0" indent="-1347788" algn="just" defTabSz="914400" rtl="0" eaLnBrk="0" fontAlgn="base" latinLnBrk="0" hangingPunct="0">
              <a:lnSpc>
                <a:spcPct val="100000"/>
              </a:lnSpc>
              <a:spcBef>
                <a:spcPct val="0"/>
              </a:spcBef>
              <a:spcAft>
                <a:spcPct val="0"/>
              </a:spcAft>
              <a:buClrTx/>
              <a:buSzTx/>
              <a:buFontTx/>
              <a:buNone/>
              <a:tabLst/>
            </a:pPr>
            <a:endParaRPr kumimoji="0" lang="en-GB" sz="500" b="0" i="0" u="none" strike="noStrike" cap="none" normalizeH="0" baseline="0" dirty="0" smtClean="0">
              <a:ln>
                <a:noFill/>
              </a:ln>
              <a:solidFill>
                <a:schemeClr val="tx1"/>
              </a:solidFill>
              <a:effectLst/>
              <a:latin typeface="Arial" pitchFamily="34" charset="0"/>
              <a:cs typeface="Arial" pitchFamily="34" charset="0"/>
            </a:endParaRPr>
          </a:p>
          <a:p>
            <a:pPr marL="1347788" marR="0" lvl="0" indent="-1347788"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effectLst/>
                <a:latin typeface="Arial" pitchFamily="34" charset="0"/>
                <a:ea typeface="Calibri" pitchFamily="34" charset="0"/>
                <a:cs typeface="Arial" pitchFamily="34" charset="0"/>
              </a:rPr>
              <a:t>Storage	Over 8000 Sq. M. of covered storage and 25000 Sq. M. of open storage area is available.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GB" sz="500" b="0" i="0" u="none" strike="noStrike" cap="none" normalizeH="0" baseline="0" dirty="0" smtClean="0">
              <a:ln>
                <a:noFill/>
              </a:ln>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effectLst/>
                <a:latin typeface="Arial" pitchFamily="34" charset="0"/>
                <a:ea typeface="Calibri" pitchFamily="34" charset="0"/>
                <a:cs typeface="Arial" pitchFamily="34" charset="0"/>
              </a:rPr>
              <a:t>Resources and industrial facilities owned and used by the company meet with the highest industry standards in terms of safety, utility and quality.</a:t>
            </a:r>
            <a:endParaRPr kumimoji="0" lang="en-US" b="0" i="0" u="none" strike="noStrike" cap="none" normalizeH="0" baseline="0" dirty="0" smtClean="0">
              <a:ln>
                <a:noFill/>
              </a:ln>
              <a:effectLst/>
              <a:latin typeface="Arial" pitchFamily="34" charset="0"/>
              <a:cs typeface="Arial" pitchFamily="34" charset="0"/>
            </a:endParaRPr>
          </a:p>
        </p:txBody>
      </p:sp>
      <p:pic>
        <p:nvPicPr>
          <p:cNvPr id="12" name="Picture 2"/>
          <p:cNvPicPr>
            <a:picLocks noChangeAspect="1" noChangeArrowheads="1"/>
          </p:cNvPicPr>
          <p:nvPr/>
        </p:nvPicPr>
        <p:blipFill>
          <a:blip r:embed="rId3" cstate="print"/>
          <a:srcRect l="75469" t="65536" r="19487" b="30931"/>
          <a:stretch>
            <a:fillRect/>
          </a:stretch>
        </p:blipFill>
        <p:spPr bwMode="auto">
          <a:xfrm>
            <a:off x="8983579" y="6297749"/>
            <a:ext cx="922421" cy="363411"/>
          </a:xfrm>
          <a:prstGeom prst="rect">
            <a:avLst/>
          </a:prstGeom>
          <a:noFill/>
          <a:ln w="9525">
            <a:noFill/>
            <a:miter lim="800000"/>
            <a:headEnd/>
            <a:tailEnd/>
          </a:ln>
        </p:spPr>
      </p:pic>
    </p:spTree>
  </p:cSld>
  <p:clrMapOvr>
    <a:masterClrMapping/>
  </p:clrMapOvr>
  <p:transition advTm="10453"/>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Rectangle 9"/>
          <p:cNvSpPr/>
          <p:nvPr/>
        </p:nvSpPr>
        <p:spPr>
          <a:xfrm>
            <a:off x="0" y="260648"/>
            <a:ext cx="9906000" cy="360040"/>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ectangle 1"/>
          <p:cNvSpPr>
            <a:spLocks noChangeArrowheads="1"/>
          </p:cNvSpPr>
          <p:nvPr/>
        </p:nvSpPr>
        <p:spPr bwMode="auto">
          <a:xfrm>
            <a:off x="238093" y="291426"/>
            <a:ext cx="9667908" cy="30777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57188" lvl="1" indent="-179388" eaLnBrk="0" fontAlgn="base" hangingPunct="0">
              <a:spcBef>
                <a:spcPct val="0"/>
              </a:spcBef>
            </a:pPr>
            <a:r>
              <a:rPr kumimoji="0" lang="en-GB" sz="1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Central</a:t>
            </a:r>
            <a:r>
              <a:rPr kumimoji="0" lang="en-GB" sz="1400" b="1" i="0" u="none" strike="noStrike" cap="none" normalizeH="0" dirty="0" smtClean="0">
                <a:ln>
                  <a:noFill/>
                </a:ln>
                <a:solidFill>
                  <a:schemeClr val="tx1"/>
                </a:solidFill>
                <a:effectLst/>
                <a:latin typeface="Arial" pitchFamily="34" charset="0"/>
                <a:ea typeface="Calibri" pitchFamily="34" charset="0"/>
                <a:cs typeface="Arial" pitchFamily="34" charset="0"/>
              </a:rPr>
              <a:t> </a:t>
            </a:r>
            <a:r>
              <a:rPr kumimoji="0" lang="en-GB" sz="1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Industrial Facilities and Camp at Capital Area (</a:t>
            </a:r>
            <a:r>
              <a:rPr kumimoji="0" lang="en-GB" sz="1400" b="1" i="0" u="none" strike="noStrike" cap="none" normalizeH="0" baseline="0" dirty="0" err="1" smtClean="0">
                <a:ln>
                  <a:noFill/>
                </a:ln>
                <a:solidFill>
                  <a:schemeClr val="tx1"/>
                </a:solidFill>
                <a:effectLst/>
                <a:latin typeface="Arial" pitchFamily="34" charset="0"/>
                <a:ea typeface="Calibri" pitchFamily="34" charset="0"/>
                <a:cs typeface="Arial" pitchFamily="34" charset="0"/>
              </a:rPr>
              <a:t>Barka</a:t>
            </a:r>
            <a:r>
              <a:rPr kumimoji="0" lang="en-GB" sz="1400" b="1" i="0" u="none" strike="noStrike" cap="none" normalizeH="0" baseline="0" dirty="0" smtClean="0">
                <a:ln>
                  <a:noFill/>
                </a:ln>
                <a:solidFill>
                  <a:schemeClr val="tx1"/>
                </a:solidFill>
                <a:effectLst/>
                <a:latin typeface="Arial" pitchFamily="34" charset="0"/>
                <a:ea typeface="Calibri" pitchFamily="34" charset="0"/>
                <a:cs typeface="Arial" pitchFamily="34" charset="0"/>
              </a:rPr>
              <a:t>) </a:t>
            </a:r>
          </a:p>
        </p:txBody>
      </p:sp>
      <p:pic>
        <p:nvPicPr>
          <p:cNvPr id="11" name="Picture 10"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pic>
        <p:nvPicPr>
          <p:cNvPr id="12" name="Picture 2"/>
          <p:cNvPicPr>
            <a:picLocks noChangeAspect="1" noChangeArrowheads="1"/>
          </p:cNvPicPr>
          <p:nvPr/>
        </p:nvPicPr>
        <p:blipFill>
          <a:blip r:embed="rId3" cstate="print">
            <a:duotone>
              <a:schemeClr val="accent2">
                <a:shade val="45000"/>
                <a:satMod val="135000"/>
              </a:schemeClr>
              <a:prstClr val="white"/>
            </a:duotone>
          </a:blip>
          <a:srcRect l="13295" t="6869" r="14318" b="3232"/>
          <a:stretch>
            <a:fillRect/>
          </a:stretch>
        </p:blipFill>
        <p:spPr bwMode="auto">
          <a:xfrm>
            <a:off x="704528" y="675831"/>
            <a:ext cx="8280920" cy="5784943"/>
          </a:xfrm>
          <a:prstGeom prst="rect">
            <a:avLst/>
          </a:prstGeom>
          <a:noFill/>
          <a:ln w="9525">
            <a:noFill/>
            <a:miter lim="800000"/>
            <a:headEnd/>
            <a:tailEnd/>
          </a:ln>
        </p:spPr>
      </p:pic>
    </p:spTree>
  </p:cSld>
  <p:clrMapOvr>
    <a:masterClrMapping/>
  </p:clrMapOvr>
  <p:transition advTm="7219"/>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9" name="Rectangle 38"/>
          <p:cNvSpPr/>
          <p:nvPr/>
        </p:nvSpPr>
        <p:spPr>
          <a:xfrm>
            <a:off x="428497" y="368089"/>
            <a:ext cx="9477503"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9" name="Rectangle 1"/>
          <p:cNvSpPr>
            <a:spLocks noChangeArrowheads="1"/>
          </p:cNvSpPr>
          <p:nvPr/>
        </p:nvSpPr>
        <p:spPr bwMode="auto">
          <a:xfrm>
            <a:off x="238092" y="188640"/>
            <a:ext cx="9667908" cy="5078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720725" lvl="2" indent="-179388" eaLnBrk="0" fontAlgn="base" hangingPunct="0">
              <a:spcBef>
                <a:spcPct val="0"/>
              </a:spcBef>
              <a:buFontTx/>
              <a:buChar char="•"/>
            </a:pPr>
            <a:endParaRPr kumimoji="0" lang="en-GB" sz="900" b="0" i="0" u="none" strike="noStrike" cap="none" normalizeH="0" baseline="0" dirty="0" smtClean="0">
              <a:ln>
                <a:noFill/>
              </a:ln>
              <a:solidFill>
                <a:schemeClr val="tx1"/>
              </a:solidFill>
              <a:effectLst/>
              <a:latin typeface="Arial" pitchFamily="34" charset="0"/>
              <a:cs typeface="Arial" pitchFamily="34" charset="0"/>
            </a:endParaRPr>
          </a:p>
          <a:p>
            <a:pPr marL="357188" lvl="1" indent="-179388" eaLnBrk="0" fontAlgn="base" hangingPunct="0">
              <a:spcBef>
                <a:spcPct val="0"/>
              </a:spcBef>
            </a:pPr>
            <a:r>
              <a:rPr lang="en-GB" dirty="0" smtClean="0">
                <a:latin typeface="Arial" pitchFamily="34" charset="0"/>
                <a:ea typeface="Calibri" pitchFamily="34" charset="0"/>
                <a:cs typeface="Arial" pitchFamily="34" charset="0"/>
              </a:rPr>
              <a:t>Fabrication Facilities:</a:t>
            </a:r>
            <a:endPar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p:txBody>
      </p:sp>
      <p:sp>
        <p:nvSpPr>
          <p:cNvPr id="40" name="Rectangle 39"/>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2" name="Rectangle 21"/>
          <p:cNvSpPr/>
          <p:nvPr/>
        </p:nvSpPr>
        <p:spPr>
          <a:xfrm>
            <a:off x="416496" y="980728"/>
            <a:ext cx="9073008" cy="5262979"/>
          </a:xfrm>
          <a:prstGeom prst="rect">
            <a:avLst/>
          </a:prstGeom>
        </p:spPr>
        <p:txBody>
          <a:bodyPr wrap="square">
            <a:spAutoFit/>
          </a:bodyPr>
          <a:lstStyle/>
          <a:p>
            <a:pPr algn="just"/>
            <a:r>
              <a:rPr lang="en-GB" sz="1600" dirty="0" smtClean="0"/>
              <a:t>GPS’s in-house fabrication facility is at </a:t>
            </a:r>
            <a:r>
              <a:rPr lang="en-GB" sz="1600" dirty="0" err="1" smtClean="0"/>
              <a:t>Barka</a:t>
            </a:r>
            <a:r>
              <a:rPr lang="en-GB" sz="1600" dirty="0" smtClean="0"/>
              <a:t> which is ideally located between </a:t>
            </a:r>
            <a:r>
              <a:rPr lang="en-GB" sz="1600" dirty="0" err="1" smtClean="0"/>
              <a:t>Sohar</a:t>
            </a:r>
            <a:r>
              <a:rPr lang="en-GB" sz="1600" dirty="0" smtClean="0"/>
              <a:t> &amp; Muscat and near to the Express Highway. Our Facility is well equipped to cater all types of fabrication like process skids, process piping, Vessels, heavy structural, Painting &amp; Testing. Covered Facilities include Office Room with Conference facility, Safety Training Centre, heavy fabrication bays, vessel fabrication unit, High pressure testing bunks, Mechanised blasting units &amp; painting bay, Pre casting area and areas exclusively for exotic materials welding. </a:t>
            </a:r>
          </a:p>
          <a:p>
            <a:pPr algn="just"/>
            <a:endParaRPr lang="en-GB" sz="1600" dirty="0" smtClean="0"/>
          </a:p>
          <a:p>
            <a:pPr algn="just"/>
            <a:r>
              <a:rPr lang="en-GB" sz="1600" dirty="0" smtClean="0"/>
              <a:t>Total area of the facility is in excess of 50,000 Sq M with Fully Covered fabrication areas of around 6,000 Sq M. with EOT crane &amp; material handling system. The Facility also includes sufficient Material storage areas (covered &amp; open), Finished Product area, Loading/ unloading area.</a:t>
            </a:r>
          </a:p>
          <a:p>
            <a:pPr algn="just"/>
            <a:endParaRPr lang="en-GB" sz="1600" dirty="0" smtClean="0"/>
          </a:p>
          <a:p>
            <a:pPr algn="just"/>
            <a:r>
              <a:rPr lang="en-GB" sz="1600" dirty="0" smtClean="0"/>
              <a:t>Our operations are certified to ISO 9001:2015 Quality Management System, ISO/TS 29001, ISO 14001:2015 &amp; ISO 45001:2015. This facility is approved by our Clients like Petroleum Development Oman, ORPIC, BP in Oman, Oman Gas Company, OOCEP. GPS Fabrication facility also certified and authorized by ASME to use U, S stamps and NBIC certified to use R stamp for the repair and alteration of boilers, pressure vessels and pressure retaining items. </a:t>
            </a:r>
          </a:p>
          <a:p>
            <a:pPr algn="just"/>
            <a:endParaRPr lang="en-GB" sz="1600" dirty="0" smtClean="0"/>
          </a:p>
          <a:p>
            <a:pPr algn="just"/>
            <a:r>
              <a:rPr lang="en-GB" sz="1600" dirty="0" smtClean="0"/>
              <a:t>All projects undertaken at GPS </a:t>
            </a:r>
            <a:r>
              <a:rPr lang="en-GB" sz="1600" dirty="0" err="1" smtClean="0"/>
              <a:t>Fabshop</a:t>
            </a:r>
            <a:r>
              <a:rPr lang="en-GB" sz="1600" dirty="0" smtClean="0"/>
              <a:t> facility are overseen by our experienced shop team. Our QA/QC team ensures that quality and turnover documentation exceeds what our clients expect. Our Project Managers ensure that customer schedules are met for on-time delivery, while providing continual progress communication so that project status is always known.</a:t>
            </a:r>
            <a:endParaRPr lang="en-GB" sz="700" dirty="0" smtClean="0">
              <a:latin typeface="Arial" pitchFamily="34" charset="0"/>
              <a:ea typeface="Calibri" pitchFamily="34" charset="0"/>
              <a:cs typeface="Arial" pitchFamily="34" charset="0"/>
            </a:endParaRPr>
          </a:p>
        </p:txBody>
      </p:sp>
      <p:pic>
        <p:nvPicPr>
          <p:cNvPr id="8" name="Picture 7"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28734"/>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9" name="Rectangle 38"/>
          <p:cNvSpPr/>
          <p:nvPr/>
        </p:nvSpPr>
        <p:spPr>
          <a:xfrm>
            <a:off x="428497" y="368089"/>
            <a:ext cx="9477503"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9" name="Rectangle 1"/>
          <p:cNvSpPr>
            <a:spLocks noChangeArrowheads="1"/>
          </p:cNvSpPr>
          <p:nvPr/>
        </p:nvSpPr>
        <p:spPr bwMode="auto">
          <a:xfrm>
            <a:off x="238092" y="204028"/>
            <a:ext cx="9667908" cy="47705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720725" lvl="2" indent="-179388" eaLnBrk="0" fontAlgn="base" hangingPunct="0">
              <a:spcBef>
                <a:spcPct val="0"/>
              </a:spcBef>
              <a:buFontTx/>
              <a:buChar char="•"/>
            </a:pPr>
            <a:endParaRPr kumimoji="0" lang="en-GB" sz="900" b="0" i="0" u="none" strike="noStrike" cap="none" normalizeH="0" baseline="0" dirty="0" smtClean="0">
              <a:ln>
                <a:noFill/>
              </a:ln>
              <a:solidFill>
                <a:schemeClr val="tx1"/>
              </a:solidFill>
              <a:effectLst/>
              <a:latin typeface="Arial" pitchFamily="34" charset="0"/>
              <a:cs typeface="Arial" pitchFamily="34" charset="0"/>
            </a:endParaRPr>
          </a:p>
          <a:p>
            <a:pPr marL="357188" lvl="1" indent="-179388" eaLnBrk="0" fontAlgn="base" hangingPunct="0">
              <a:spcBef>
                <a:spcPct val="0"/>
              </a:spcBef>
            </a:pPr>
            <a:r>
              <a:rPr lang="en-GB" sz="1600" dirty="0" smtClean="0">
                <a:latin typeface="Arial" pitchFamily="34" charset="0"/>
                <a:ea typeface="Calibri" pitchFamily="34" charset="0"/>
                <a:cs typeface="Arial" pitchFamily="34" charset="0"/>
              </a:rPr>
              <a:t>Fabrication Facilities:</a:t>
            </a:r>
            <a:endPar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p:txBody>
      </p:sp>
      <p:sp>
        <p:nvSpPr>
          <p:cNvPr id="40" name="Rectangle 39"/>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8" name="Picture 7" descr="New Doc 2019-06-12 12.03.43_3.jpg"/>
          <p:cNvPicPr>
            <a:picLocks noChangeAspect="1"/>
          </p:cNvPicPr>
          <p:nvPr/>
        </p:nvPicPr>
        <p:blipFill>
          <a:blip r:embed="rId2" cstate="print"/>
          <a:srcRect b="5714"/>
          <a:stretch>
            <a:fillRect/>
          </a:stretch>
        </p:blipFill>
        <p:spPr>
          <a:xfrm>
            <a:off x="416496" y="3645024"/>
            <a:ext cx="3279896" cy="2376264"/>
          </a:xfrm>
          <a:prstGeom prst="rect">
            <a:avLst/>
          </a:prstGeom>
          <a:ln>
            <a:noFill/>
          </a:ln>
          <a:effectLst>
            <a:outerShdw blurRad="292100" dist="139700" dir="2700000" algn="tl" rotWithShape="0">
              <a:srgbClr val="333333">
                <a:alpha val="65000"/>
              </a:srgbClr>
            </a:outerShdw>
          </a:effectLst>
        </p:spPr>
      </p:pic>
      <p:pic>
        <p:nvPicPr>
          <p:cNvPr id="9" name="Picture 8" descr="New Doc 2019-06-12 17.19.01_1.jpg"/>
          <p:cNvPicPr>
            <a:picLocks noChangeAspect="1"/>
          </p:cNvPicPr>
          <p:nvPr/>
        </p:nvPicPr>
        <p:blipFill>
          <a:blip r:embed="rId3" cstate="print"/>
          <a:stretch>
            <a:fillRect/>
          </a:stretch>
        </p:blipFill>
        <p:spPr>
          <a:xfrm>
            <a:off x="6415032" y="3692524"/>
            <a:ext cx="3203514" cy="2376264"/>
          </a:xfrm>
          <a:prstGeom prst="rect">
            <a:avLst/>
          </a:prstGeom>
          <a:ln>
            <a:noFill/>
          </a:ln>
          <a:effectLst>
            <a:outerShdw blurRad="292100" dist="139700" dir="2700000" algn="tl" rotWithShape="0">
              <a:srgbClr val="333333">
                <a:alpha val="65000"/>
              </a:srgbClr>
            </a:outerShdw>
          </a:effectLst>
        </p:spPr>
      </p:pic>
      <p:pic>
        <p:nvPicPr>
          <p:cNvPr id="12" name="Picture 11" descr="New Doc 2019-06-12 17.19.01_4.jpg"/>
          <p:cNvPicPr>
            <a:picLocks noChangeAspect="1"/>
          </p:cNvPicPr>
          <p:nvPr/>
        </p:nvPicPr>
        <p:blipFill>
          <a:blip r:embed="rId4" cstate="print"/>
          <a:srcRect r="1853" b="1940"/>
          <a:stretch>
            <a:fillRect/>
          </a:stretch>
        </p:blipFill>
        <p:spPr>
          <a:xfrm>
            <a:off x="3776904" y="1844824"/>
            <a:ext cx="2544248" cy="3024335"/>
          </a:xfrm>
          <a:prstGeom prst="rect">
            <a:avLst/>
          </a:prstGeom>
          <a:ln>
            <a:noFill/>
          </a:ln>
          <a:effectLst>
            <a:outerShdw blurRad="292100" dist="139700" dir="2700000" algn="tl" rotWithShape="0">
              <a:srgbClr val="333333">
                <a:alpha val="65000"/>
              </a:srgbClr>
            </a:outerShdw>
          </a:effectLst>
        </p:spPr>
      </p:pic>
      <p:pic>
        <p:nvPicPr>
          <p:cNvPr id="14" name="Picture 13" descr="New Doc 2019-06-12 17.19.01_5.jpg"/>
          <p:cNvPicPr>
            <a:picLocks noChangeAspect="1"/>
          </p:cNvPicPr>
          <p:nvPr/>
        </p:nvPicPr>
        <p:blipFill>
          <a:blip r:embed="rId5" cstate="print"/>
          <a:srcRect t="2979" b="1702"/>
          <a:stretch>
            <a:fillRect/>
          </a:stretch>
        </p:blipFill>
        <p:spPr>
          <a:xfrm>
            <a:off x="6414066" y="969611"/>
            <a:ext cx="3219454" cy="2304256"/>
          </a:xfrm>
          <a:prstGeom prst="rect">
            <a:avLst/>
          </a:prstGeom>
          <a:ln>
            <a:noFill/>
          </a:ln>
          <a:effectLst>
            <a:outerShdw blurRad="292100" dist="139700" dir="2700000" algn="tl" rotWithShape="0">
              <a:srgbClr val="333333">
                <a:alpha val="65000"/>
              </a:srgbClr>
            </a:outerShdw>
          </a:effectLst>
        </p:spPr>
      </p:pic>
      <p:pic>
        <p:nvPicPr>
          <p:cNvPr id="16" name="Picture 15" descr="GPS Logo - 2.jpg.png"/>
          <p:cNvPicPr>
            <a:picLocks noChangeAspect="1"/>
          </p:cNvPicPr>
          <p:nvPr/>
        </p:nvPicPr>
        <p:blipFill>
          <a:blip r:embed="rId6"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pic>
        <p:nvPicPr>
          <p:cNvPr id="17" name="Picture 16" descr="IMG-20191107-WA0038.jpg"/>
          <p:cNvPicPr>
            <a:picLocks noChangeAspect="1"/>
          </p:cNvPicPr>
          <p:nvPr/>
        </p:nvPicPr>
        <p:blipFill>
          <a:blip r:embed="rId7" cstate="print"/>
          <a:srcRect b="8823"/>
          <a:stretch>
            <a:fillRect/>
          </a:stretch>
        </p:blipFill>
        <p:spPr>
          <a:xfrm>
            <a:off x="416496" y="980728"/>
            <a:ext cx="3264363" cy="223224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7610"/>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9" name="Rectangle 38"/>
          <p:cNvSpPr/>
          <p:nvPr/>
        </p:nvSpPr>
        <p:spPr>
          <a:xfrm>
            <a:off x="428497" y="368089"/>
            <a:ext cx="9477503"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9" name="Rectangle 1"/>
          <p:cNvSpPr>
            <a:spLocks noChangeArrowheads="1"/>
          </p:cNvSpPr>
          <p:nvPr/>
        </p:nvSpPr>
        <p:spPr bwMode="auto">
          <a:xfrm>
            <a:off x="238092" y="211723"/>
            <a:ext cx="9667908"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720725" lvl="2" indent="-179388" eaLnBrk="0" fontAlgn="base" hangingPunct="0">
              <a:spcBef>
                <a:spcPct val="0"/>
              </a:spcBef>
              <a:buFontTx/>
              <a:buChar char="•"/>
            </a:pP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357188" lvl="1" indent="-179388" eaLnBrk="0" fontAlgn="base" hangingPunct="0">
              <a:spcBef>
                <a:spcPct val="0"/>
              </a:spcBef>
            </a:pPr>
            <a:r>
              <a:rPr lang="en-GB" sz="1600" dirty="0" smtClean="0">
                <a:latin typeface="Arial" pitchFamily="34" charset="0"/>
                <a:ea typeface="Calibri" pitchFamily="34" charset="0"/>
                <a:cs typeface="Arial" pitchFamily="34" charset="0"/>
              </a:rPr>
              <a:t>Fabrication Facilities:</a:t>
            </a:r>
            <a:endPar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p:txBody>
      </p:sp>
      <p:sp>
        <p:nvSpPr>
          <p:cNvPr id="40" name="Rectangle 39"/>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6" name="Picture 15"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pic>
        <p:nvPicPr>
          <p:cNvPr id="15" name="Picture 14" descr="IMG-20191107-WA0019.jpg"/>
          <p:cNvPicPr>
            <a:picLocks noChangeAspect="1"/>
          </p:cNvPicPr>
          <p:nvPr/>
        </p:nvPicPr>
        <p:blipFill>
          <a:blip r:embed="rId3" cstate="print"/>
          <a:srcRect r="4955" b="11102"/>
          <a:stretch>
            <a:fillRect/>
          </a:stretch>
        </p:blipFill>
        <p:spPr>
          <a:xfrm>
            <a:off x="416496" y="764704"/>
            <a:ext cx="4104456" cy="2727706"/>
          </a:xfrm>
          <a:prstGeom prst="rect">
            <a:avLst/>
          </a:prstGeom>
          <a:ln>
            <a:noFill/>
          </a:ln>
          <a:effectLst>
            <a:outerShdw blurRad="292100" dist="139700" dir="2700000" algn="tl" rotWithShape="0">
              <a:srgbClr val="333333">
                <a:alpha val="65000"/>
              </a:srgbClr>
            </a:outerShdw>
          </a:effectLst>
        </p:spPr>
      </p:pic>
      <p:pic>
        <p:nvPicPr>
          <p:cNvPr id="17" name="Picture 16" descr="IMG-20191107-WA0022.jpg"/>
          <p:cNvPicPr>
            <a:picLocks noChangeAspect="1"/>
          </p:cNvPicPr>
          <p:nvPr/>
        </p:nvPicPr>
        <p:blipFill>
          <a:blip r:embed="rId4" cstate="print"/>
          <a:srcRect b="8642"/>
          <a:stretch>
            <a:fillRect/>
          </a:stretch>
        </p:blipFill>
        <p:spPr>
          <a:xfrm>
            <a:off x="416496" y="3573016"/>
            <a:ext cx="4104455" cy="2664296"/>
          </a:xfrm>
          <a:prstGeom prst="rect">
            <a:avLst/>
          </a:prstGeom>
          <a:ln>
            <a:noFill/>
          </a:ln>
          <a:effectLst>
            <a:outerShdw blurRad="292100" dist="139700" dir="2700000" algn="tl" rotWithShape="0">
              <a:srgbClr val="333333">
                <a:alpha val="65000"/>
              </a:srgbClr>
            </a:outerShdw>
          </a:effectLst>
        </p:spPr>
      </p:pic>
      <p:pic>
        <p:nvPicPr>
          <p:cNvPr id="18" name="Picture 17" descr="IMG-20191107-WA0027.jpg"/>
          <p:cNvPicPr>
            <a:picLocks noChangeAspect="1"/>
          </p:cNvPicPr>
          <p:nvPr/>
        </p:nvPicPr>
        <p:blipFill>
          <a:blip r:embed="rId5" cstate="print"/>
          <a:stretch>
            <a:fillRect/>
          </a:stretch>
        </p:blipFill>
        <p:spPr>
          <a:xfrm>
            <a:off x="5673080" y="764704"/>
            <a:ext cx="3888432" cy="2754306"/>
          </a:xfrm>
          <a:prstGeom prst="rect">
            <a:avLst/>
          </a:prstGeom>
          <a:ln>
            <a:noFill/>
          </a:ln>
          <a:effectLst>
            <a:outerShdw blurRad="292100" dist="139700" dir="2700000" algn="tl" rotWithShape="0">
              <a:srgbClr val="333333">
                <a:alpha val="65000"/>
              </a:srgbClr>
            </a:outerShdw>
          </a:effectLst>
        </p:spPr>
      </p:pic>
      <p:pic>
        <p:nvPicPr>
          <p:cNvPr id="20" name="Picture 19" descr="IMG-20191107-WA0033.jpg"/>
          <p:cNvPicPr>
            <a:picLocks noChangeAspect="1"/>
          </p:cNvPicPr>
          <p:nvPr/>
        </p:nvPicPr>
        <p:blipFill>
          <a:blip r:embed="rId6" cstate="print"/>
          <a:srcRect b="2844"/>
          <a:stretch>
            <a:fillRect/>
          </a:stretch>
        </p:blipFill>
        <p:spPr>
          <a:xfrm>
            <a:off x="5673080" y="3573016"/>
            <a:ext cx="3872408" cy="2664296"/>
          </a:xfrm>
          <a:prstGeom prst="rect">
            <a:avLst/>
          </a:prstGeom>
          <a:ln>
            <a:noFill/>
          </a:ln>
          <a:effectLst>
            <a:outerShdw blurRad="292100" dist="139700" dir="2700000" algn="tl" rotWithShape="0">
              <a:srgbClr val="333333">
                <a:alpha val="65000"/>
              </a:srgbClr>
            </a:outerShdw>
          </a:effectLst>
        </p:spPr>
      </p:pic>
      <p:pic>
        <p:nvPicPr>
          <p:cNvPr id="19" name="Picture 18" descr="IMG-20191107-WA0028.jpg"/>
          <p:cNvPicPr>
            <a:picLocks noChangeAspect="1"/>
          </p:cNvPicPr>
          <p:nvPr/>
        </p:nvPicPr>
        <p:blipFill>
          <a:blip r:embed="rId7" cstate="print"/>
          <a:stretch>
            <a:fillRect/>
          </a:stretch>
        </p:blipFill>
        <p:spPr>
          <a:xfrm>
            <a:off x="3296816" y="2204864"/>
            <a:ext cx="3600400" cy="253828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7610"/>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0512" y="2564904"/>
            <a:ext cx="89154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Certifications / Accreditations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 name="Rectangle 5"/>
          <p:cNvSpPr/>
          <p:nvPr/>
        </p:nvSpPr>
        <p:spPr>
          <a:xfrm>
            <a:off x="0" y="368089"/>
            <a:ext cx="9906000" cy="360040"/>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37" name="Rectangle 1"/>
          <p:cNvSpPr>
            <a:spLocks noChangeArrowheads="1"/>
          </p:cNvSpPr>
          <p:nvPr/>
        </p:nvSpPr>
        <p:spPr bwMode="auto">
          <a:xfrm>
            <a:off x="309531" y="370185"/>
            <a:ext cx="9501254" cy="588622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sz="1600" b="1" i="0" strike="noStrike" cap="none" normalizeH="0" baseline="0" dirty="0" smtClean="0">
                <a:ln>
                  <a:noFill/>
                </a:ln>
                <a:solidFill>
                  <a:schemeClr val="tx1"/>
                </a:solidFill>
                <a:effectLst/>
                <a:latin typeface="Arial" pitchFamily="34" charset="0"/>
                <a:ea typeface="Calibri" pitchFamily="34" charset="0"/>
                <a:cs typeface="Arial" pitchFamily="34" charset="0"/>
              </a:rPr>
              <a:t>Certifications</a:t>
            </a:r>
            <a:r>
              <a:rPr kumimoji="0" lang="en-GB" sz="1600" b="1" i="0" strike="noStrike" cap="none" normalizeH="0" dirty="0" smtClean="0">
                <a:ln>
                  <a:noFill/>
                </a:ln>
                <a:solidFill>
                  <a:schemeClr val="tx1"/>
                </a:solidFill>
                <a:effectLst/>
                <a:latin typeface="Arial" pitchFamily="34" charset="0"/>
                <a:ea typeface="Calibri" pitchFamily="34" charset="0"/>
                <a:cs typeface="Arial" pitchFamily="34" charset="0"/>
              </a:rPr>
              <a:t> </a:t>
            </a:r>
            <a:r>
              <a:rPr kumimoji="0" lang="en-GB" sz="1600" b="1" i="0" strike="noStrike" cap="none" normalizeH="0" baseline="0" dirty="0" smtClean="0">
                <a:ln>
                  <a:noFill/>
                </a:ln>
                <a:solidFill>
                  <a:schemeClr val="tx1"/>
                </a:solidFill>
                <a:effectLst/>
                <a:latin typeface="Arial" pitchFamily="34" charset="0"/>
                <a:ea typeface="Calibri" pitchFamily="34" charset="0"/>
                <a:cs typeface="Arial" pitchFamily="34" charset="0"/>
              </a:rPr>
              <a:t>/ accreditations and / or memberships: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600" b="0" i="0" u="none" strike="noStrike" cap="none" normalizeH="0" baseline="0" dirty="0" smtClean="0">
              <a:ln>
                <a:noFill/>
              </a:ln>
              <a:solidFill>
                <a:schemeClr val="tx1"/>
              </a:solidFill>
              <a:effectLst/>
              <a:latin typeface="Arial" pitchFamily="34" charset="0"/>
              <a:cs typeface="Arial" pitchFamily="34" charset="0"/>
            </a:endParaRPr>
          </a:p>
          <a:p>
            <a:pPr marL="85725" marR="0" lvl="0" indent="-85725" algn="l" defTabSz="914400" rtl="0" eaLnBrk="0" fontAlgn="base" latinLnBrk="0" hangingPunct="0">
              <a:spcBef>
                <a:spcPct val="0"/>
              </a:spcBef>
              <a:spcAft>
                <a:spcPct val="0"/>
              </a:spcAft>
              <a:buClrTx/>
              <a:buSzTx/>
              <a:tabLst>
                <a:tab pos="3770313" algn="l"/>
              </a:tabLst>
            </a:pP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Quality Management System:			</a:t>
            </a:r>
            <a:r>
              <a:rPr lang="en-GB" sz="1600" dirty="0" smtClean="0">
                <a:latin typeface="Arial" pitchFamily="34" charset="0"/>
                <a:ea typeface="Calibri" pitchFamily="34" charset="0"/>
                <a:cs typeface="Arial" pitchFamily="34" charset="0"/>
              </a:rPr>
              <a:t>ISO TS29001 : 2010</a:t>
            </a:r>
          </a:p>
          <a:p>
            <a:pPr marL="3743325" lvl="8" indent="-85725" eaLnBrk="0" fontAlgn="base" hangingPunct="0">
              <a:spcBef>
                <a:spcPct val="0"/>
              </a:spcBef>
              <a:spcAft>
                <a:spcPct val="0"/>
              </a:spcAft>
              <a:tabLst>
                <a:tab pos="3770313" algn="l"/>
              </a:tabLst>
            </a:pP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a:t>
            </a:r>
            <a:r>
              <a:rPr kumimoji="0" lang="en-GB" sz="1600" b="0" i="0" u="none" strike="noStrike" cap="none" normalizeH="0" dirty="0" smtClean="0">
                <a:ln>
                  <a:noFill/>
                </a:ln>
                <a:solidFill>
                  <a:schemeClr val="tx1"/>
                </a:solidFill>
                <a:effectLst/>
                <a:latin typeface="Arial" pitchFamily="34" charset="0"/>
                <a:ea typeface="Calibri" pitchFamily="34" charset="0"/>
                <a:cs typeface="Arial" pitchFamily="34" charset="0"/>
              </a:rPr>
              <a:t> 		</a:t>
            </a: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ISO 9001 : 2015 </a:t>
            </a:r>
          </a:p>
          <a:p>
            <a:pPr marL="3743325" lvl="8" indent="-85725" eaLnBrk="0" fontAlgn="base" hangingPunct="0">
              <a:spcBef>
                <a:spcPct val="0"/>
              </a:spcBef>
              <a:spcAft>
                <a:spcPct val="0"/>
              </a:spcAft>
              <a:tabLst>
                <a:tab pos="3770313" algn="l"/>
              </a:tabLst>
            </a:pPr>
            <a:endParaRPr kumimoji="0" lang="en-GB" sz="1200" b="0" i="0" u="none" strike="noStrike" cap="none" normalizeH="0" baseline="0" dirty="0" smtClean="0">
              <a:ln>
                <a:noFill/>
              </a:ln>
              <a:solidFill>
                <a:schemeClr val="tx1"/>
              </a:solidFill>
              <a:effectLst/>
              <a:latin typeface="Arial" pitchFamily="34" charset="0"/>
              <a:cs typeface="Arial" pitchFamily="34" charset="0"/>
            </a:endParaRPr>
          </a:p>
          <a:p>
            <a:pPr marL="85725" marR="0" lvl="0" indent="-85725" algn="l" defTabSz="914400" rtl="0" eaLnBrk="0" fontAlgn="base" latinLnBrk="0" hangingPunct="0">
              <a:spcBef>
                <a:spcPct val="0"/>
              </a:spcBef>
              <a:spcAft>
                <a:spcPct val="0"/>
              </a:spcAft>
              <a:buClrTx/>
              <a:buSzTx/>
              <a:tabLst>
                <a:tab pos="3770313" algn="l"/>
              </a:tabLst>
            </a:pP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Environment Management System:			ISO 14001 : 2015</a:t>
            </a:r>
          </a:p>
          <a:p>
            <a:pPr marL="85725" marR="0" lvl="0" indent="-85725" algn="l" defTabSz="914400" rtl="0" eaLnBrk="0" fontAlgn="base" latinLnBrk="0" hangingPunct="0">
              <a:spcBef>
                <a:spcPct val="0"/>
              </a:spcBef>
              <a:spcAft>
                <a:spcPct val="0"/>
              </a:spcAft>
              <a:buClrTx/>
              <a:buSzTx/>
              <a:buFont typeface="Arial" pitchFamily="34" charset="0"/>
              <a:buChar char="•"/>
              <a:tabLst>
                <a:tab pos="3770313" algn="l"/>
              </a:tabLst>
            </a:pPr>
            <a:endParaRPr kumimoji="0" lang="en-GB" sz="1200" b="0" i="0" u="none" strike="noStrike" cap="none" normalizeH="0" baseline="0" dirty="0" smtClean="0">
              <a:ln>
                <a:noFill/>
              </a:ln>
              <a:solidFill>
                <a:schemeClr val="tx1"/>
              </a:solidFill>
              <a:effectLst/>
              <a:latin typeface="Arial" pitchFamily="34" charset="0"/>
              <a:cs typeface="Arial" pitchFamily="34" charset="0"/>
            </a:endParaRPr>
          </a:p>
          <a:p>
            <a:pPr marL="85725" marR="0" lvl="0" indent="-85725" algn="l" defTabSz="914400" rtl="0" eaLnBrk="0" fontAlgn="base" latinLnBrk="0" hangingPunct="0">
              <a:spcBef>
                <a:spcPct val="0"/>
              </a:spcBef>
              <a:spcAft>
                <a:spcPct val="0"/>
              </a:spcAft>
              <a:buClrTx/>
              <a:buSzTx/>
              <a:tabLst>
                <a:tab pos="3770313" algn="l"/>
              </a:tabLst>
            </a:pP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Occupation Health &amp; Safety Management System:		ISO 45001 : 2018</a:t>
            </a:r>
          </a:p>
          <a:p>
            <a:pPr marL="85725" marR="0" lvl="0" indent="-85725" algn="l" defTabSz="914400" rtl="0" eaLnBrk="0" fontAlgn="base" latinLnBrk="0" hangingPunct="0">
              <a:spcBef>
                <a:spcPct val="0"/>
              </a:spcBef>
              <a:spcAft>
                <a:spcPct val="0"/>
              </a:spcAft>
              <a:buClrTx/>
              <a:buSzTx/>
              <a:buFont typeface="Arial" pitchFamily="34" charset="0"/>
              <a:buChar char="•"/>
              <a:tabLst>
                <a:tab pos="3770313" algn="l"/>
              </a:tabLst>
            </a:pPr>
            <a:endParaRPr kumimoji="0" lang="en-GB" sz="1200" b="0" i="0" u="none" strike="noStrike" cap="none" normalizeH="0" baseline="0" dirty="0" smtClean="0">
              <a:ln>
                <a:noFill/>
              </a:ln>
              <a:solidFill>
                <a:schemeClr val="tx1"/>
              </a:solidFill>
              <a:effectLst/>
              <a:latin typeface="Arial" pitchFamily="34" charset="0"/>
              <a:cs typeface="Arial" pitchFamily="34" charset="0"/>
            </a:endParaRPr>
          </a:p>
          <a:p>
            <a:pPr marL="85725" marR="0" lvl="0" indent="-85725" algn="l" defTabSz="914400" rtl="0" eaLnBrk="0" fontAlgn="base" latinLnBrk="0" hangingPunct="0">
              <a:spcBef>
                <a:spcPct val="0"/>
              </a:spcBef>
              <a:spcAft>
                <a:spcPct val="0"/>
              </a:spcAft>
              <a:buClrTx/>
              <a:buSzTx/>
              <a:tabLst>
                <a:tab pos="3770313" algn="l"/>
              </a:tabLst>
            </a:pP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International Pipeline &amp; Offshore Contractors’ Association:	IPLOCA</a:t>
            </a:r>
          </a:p>
          <a:p>
            <a:pPr marL="85725" marR="0" lvl="0" indent="-85725" algn="l" defTabSz="914400" rtl="0" eaLnBrk="0" fontAlgn="base" latinLnBrk="0" hangingPunct="0">
              <a:spcBef>
                <a:spcPct val="0"/>
              </a:spcBef>
              <a:spcAft>
                <a:spcPct val="0"/>
              </a:spcAft>
              <a:buClrTx/>
              <a:buSzTx/>
              <a:buFont typeface="Arial" pitchFamily="34" charset="0"/>
              <a:buChar char="•"/>
              <a:tabLst>
                <a:tab pos="3770313" algn="l"/>
              </a:tabLst>
            </a:pPr>
            <a:endParaRPr kumimoji="0" lang="en-GB" sz="1200" b="0" i="0" u="none" strike="noStrike" cap="none" normalizeH="0" baseline="0" dirty="0" smtClean="0">
              <a:ln>
                <a:noFill/>
              </a:ln>
              <a:solidFill>
                <a:schemeClr val="tx1"/>
              </a:solidFill>
              <a:effectLst/>
              <a:latin typeface="Arial" pitchFamily="34" charset="0"/>
              <a:cs typeface="Arial" pitchFamily="34" charset="0"/>
            </a:endParaRPr>
          </a:p>
          <a:p>
            <a:pPr marL="85725" marR="0" lvl="0" indent="-85725" algn="l" defTabSz="914400" rtl="0" eaLnBrk="0" fontAlgn="base" latinLnBrk="0" hangingPunct="0">
              <a:spcBef>
                <a:spcPct val="0"/>
              </a:spcBef>
              <a:spcAft>
                <a:spcPct val="0"/>
              </a:spcAft>
              <a:buClrTx/>
              <a:buSzTx/>
              <a:tabLst>
                <a:tab pos="3770313" algn="l"/>
              </a:tabLst>
            </a:pP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Pipeline Pigging &amp; Services Association:			PPSA</a:t>
            </a:r>
          </a:p>
          <a:p>
            <a:pPr marL="85725" marR="0" lvl="0" indent="-85725" algn="l" defTabSz="914400" rtl="0" eaLnBrk="0" fontAlgn="base" latinLnBrk="0" hangingPunct="0">
              <a:spcBef>
                <a:spcPct val="0"/>
              </a:spcBef>
              <a:spcAft>
                <a:spcPct val="0"/>
              </a:spcAft>
              <a:buClrTx/>
              <a:buSzTx/>
              <a:buFont typeface="Arial" pitchFamily="34" charset="0"/>
              <a:buChar char="•"/>
              <a:tabLst>
                <a:tab pos="3770313" algn="l"/>
              </a:tabLst>
            </a:pPr>
            <a:endParaRPr kumimoji="0" lang="en-GB" sz="1200" b="0" i="0" u="none" strike="noStrike" cap="none" normalizeH="0" baseline="0" dirty="0" smtClean="0">
              <a:ln>
                <a:noFill/>
              </a:ln>
              <a:solidFill>
                <a:schemeClr val="tx1"/>
              </a:solidFill>
              <a:effectLst/>
              <a:latin typeface="Arial" pitchFamily="34" charset="0"/>
              <a:cs typeface="Arial" pitchFamily="34" charset="0"/>
            </a:endParaRPr>
          </a:p>
          <a:p>
            <a:pPr marL="85725" marR="0" lvl="0" indent="-85725" algn="l" defTabSz="914400" rtl="0" eaLnBrk="0" fontAlgn="base" latinLnBrk="0" hangingPunct="0">
              <a:spcBef>
                <a:spcPct val="0"/>
              </a:spcBef>
              <a:spcAft>
                <a:spcPct val="0"/>
              </a:spcAft>
              <a:buClrTx/>
              <a:buSzTx/>
              <a:tabLst>
                <a:tab pos="3770313" algn="l"/>
              </a:tabLst>
            </a:pP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Oman Society for Petroleum Services:			OPAL</a:t>
            </a:r>
          </a:p>
          <a:p>
            <a:pPr marL="85725" marR="0" lvl="0" indent="-85725" algn="l" defTabSz="914400" rtl="0" eaLnBrk="0" fontAlgn="base" latinLnBrk="0" hangingPunct="0">
              <a:spcBef>
                <a:spcPct val="0"/>
              </a:spcBef>
              <a:spcAft>
                <a:spcPct val="0"/>
              </a:spcAft>
              <a:buClrTx/>
              <a:buSzTx/>
              <a:tabLst>
                <a:tab pos="3770313" algn="l"/>
              </a:tabLst>
            </a:pPr>
            <a:endParaRPr lang="en-GB" sz="1200" dirty="0" smtClean="0">
              <a:latin typeface="Arial" pitchFamily="34" charset="0"/>
              <a:cs typeface="Arial" pitchFamily="34" charset="0"/>
            </a:endParaRPr>
          </a:p>
          <a:p>
            <a:pPr marL="85725" marR="0" lvl="0" indent="-85725" algn="l" defTabSz="914400" rtl="0" eaLnBrk="0" fontAlgn="base" latinLnBrk="0" hangingPunct="0">
              <a:spcBef>
                <a:spcPct val="0"/>
              </a:spcBef>
              <a:spcAft>
                <a:spcPct val="0"/>
              </a:spcAft>
              <a:buClrTx/>
              <a:buSzTx/>
              <a:tabLst>
                <a:tab pos="3770313" algn="l"/>
              </a:tabLst>
            </a:pPr>
            <a:r>
              <a:rPr lang="en-GB" sz="1600" dirty="0" smtClean="0">
                <a:latin typeface="Arial" pitchFamily="34" charset="0"/>
                <a:cs typeface="Arial" pitchFamily="34" charset="0"/>
              </a:rPr>
              <a:t>Oman Society for Contractors			OSC</a:t>
            </a:r>
          </a:p>
          <a:p>
            <a:pPr marL="85725" marR="0" lvl="0" indent="-85725" algn="l" defTabSz="914400" rtl="0" eaLnBrk="0" fontAlgn="base" latinLnBrk="0" hangingPunct="0">
              <a:spcBef>
                <a:spcPct val="0"/>
              </a:spcBef>
              <a:spcAft>
                <a:spcPct val="0"/>
              </a:spcAft>
              <a:buClrTx/>
              <a:buSzTx/>
              <a:tabLst>
                <a:tab pos="3770313" algn="l"/>
              </a:tabLst>
            </a:pPr>
            <a:endParaRPr kumimoji="0" lang="en-GB" sz="1200" b="0" i="0" u="none" strike="noStrike" cap="none" normalizeH="0" baseline="0" dirty="0" smtClean="0">
              <a:ln>
                <a:noFill/>
              </a:ln>
              <a:solidFill>
                <a:schemeClr val="tx1"/>
              </a:solidFill>
              <a:effectLst/>
              <a:latin typeface="Arial" pitchFamily="34" charset="0"/>
              <a:cs typeface="Arial" pitchFamily="34" charset="0"/>
            </a:endParaRPr>
          </a:p>
          <a:p>
            <a:pPr marL="85725" marR="0" lvl="0" indent="-85725" algn="l" defTabSz="914400" rtl="0" eaLnBrk="0" fontAlgn="base" latinLnBrk="0" hangingPunct="0">
              <a:spcBef>
                <a:spcPct val="0"/>
              </a:spcBef>
              <a:spcAft>
                <a:spcPct val="0"/>
              </a:spcAft>
              <a:buClrTx/>
              <a:buSzTx/>
              <a:tabLst>
                <a:tab pos="3770313" algn="l"/>
              </a:tabLst>
            </a:pPr>
            <a:r>
              <a:rPr lang="en-GB" sz="1600" dirty="0" smtClean="0">
                <a:latin typeface="Arial" pitchFamily="34" charset="0"/>
                <a:cs typeface="Arial" pitchFamily="34" charset="0"/>
              </a:rPr>
              <a:t>Joint Supplier Registration System			JSRS</a:t>
            </a:r>
            <a:endParaRPr kumimoji="0" lang="en-GB"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sz="1600" b="1" i="0" u="sng" strike="noStrike" cap="none" normalizeH="0" baseline="0" dirty="0" smtClean="0">
                <a:ln>
                  <a:noFill/>
                </a:ln>
                <a:solidFill>
                  <a:schemeClr val="tx1"/>
                </a:solidFill>
                <a:effectLst/>
                <a:latin typeface="Arial" pitchFamily="34" charset="0"/>
                <a:ea typeface="Calibri" pitchFamily="34" charset="0"/>
                <a:cs typeface="Arial" pitchFamily="34" charset="0"/>
              </a:rPr>
              <a:t>Milestone Achievements: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050" b="0" i="0" u="none" strike="noStrike" cap="none" normalizeH="0" baseline="0" dirty="0" smtClean="0">
              <a:ln>
                <a:noFill/>
              </a:ln>
              <a:solidFill>
                <a:schemeClr val="tx1"/>
              </a:solidFill>
              <a:effectLst/>
              <a:latin typeface="Arial" pitchFamily="34" charset="0"/>
              <a:cs typeface="Arial" pitchFamily="34" charset="0"/>
            </a:endParaRPr>
          </a:p>
          <a:p>
            <a:pPr marL="176213" lvl="0" indent="-176213" eaLnBrk="0" fontAlgn="base" hangingPunct="0">
              <a:spcBef>
                <a:spcPct val="0"/>
              </a:spcBef>
              <a:spcAft>
                <a:spcPts val="400"/>
              </a:spcAft>
              <a:buFontTx/>
              <a:buChar char="•"/>
            </a:pP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First Omani company in its category to get to ISO 9000 accreditation (in 1995)</a:t>
            </a:r>
            <a:endParaRPr kumimoji="0" lang="en-GB" sz="1600" b="0" i="0" u="none" strike="noStrike" cap="none" normalizeH="0" baseline="0" dirty="0" smtClean="0">
              <a:ln>
                <a:noFill/>
              </a:ln>
              <a:solidFill>
                <a:schemeClr val="tx1"/>
              </a:solidFill>
              <a:effectLst/>
              <a:latin typeface="Arial" pitchFamily="34" charset="0"/>
              <a:cs typeface="Arial" pitchFamily="34" charset="0"/>
            </a:endParaRPr>
          </a:p>
          <a:p>
            <a:pPr marL="176213" marR="0" lvl="0" indent="-176213" algn="l" defTabSz="914400" rtl="0" eaLnBrk="0" fontAlgn="base" latinLnBrk="0" hangingPunct="0">
              <a:lnSpc>
                <a:spcPct val="100000"/>
              </a:lnSpc>
              <a:spcBef>
                <a:spcPct val="0"/>
              </a:spcBef>
              <a:spcAft>
                <a:spcPts val="400"/>
              </a:spcAft>
              <a:buClrTx/>
              <a:buSzTx/>
              <a:buFontTx/>
              <a:buChar char="•"/>
              <a:tabLst/>
            </a:pP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First,</a:t>
            </a:r>
            <a:r>
              <a:rPr kumimoji="0" lang="en-GB" sz="1600" b="0" i="0" u="none" strike="noStrike" cap="none" normalizeH="0" dirty="0" smtClean="0">
                <a:ln>
                  <a:noFill/>
                </a:ln>
                <a:solidFill>
                  <a:schemeClr val="tx1"/>
                </a:solidFill>
                <a:effectLst/>
                <a:latin typeface="Arial" pitchFamily="34" charset="0"/>
                <a:ea typeface="Calibri" pitchFamily="34" charset="0"/>
                <a:cs typeface="Arial" pitchFamily="34" charset="0"/>
              </a:rPr>
              <a:t> </a:t>
            </a: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and</a:t>
            </a:r>
            <a:r>
              <a:rPr kumimoji="0" lang="en-GB" sz="1600" b="0" i="0" u="none" strike="noStrike" cap="none" normalizeH="0" dirty="0" smtClean="0">
                <a:ln>
                  <a:noFill/>
                </a:ln>
                <a:solidFill>
                  <a:schemeClr val="tx1"/>
                </a:solidFill>
                <a:effectLst/>
                <a:latin typeface="Arial" pitchFamily="34" charset="0"/>
                <a:ea typeface="Calibri" pitchFamily="34" charset="0"/>
                <a:cs typeface="Arial" pitchFamily="34" charset="0"/>
              </a:rPr>
              <a:t> </a:t>
            </a: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currently the only, Omani contractor holding regular membership to IPLOCA</a:t>
            </a:r>
            <a:endParaRPr kumimoji="0" lang="en-GB" sz="1600" b="0" i="0" u="none" strike="noStrike" cap="none" normalizeH="0" baseline="0" dirty="0" smtClean="0">
              <a:ln>
                <a:noFill/>
              </a:ln>
              <a:solidFill>
                <a:schemeClr val="tx1"/>
              </a:solidFill>
              <a:effectLst/>
              <a:latin typeface="Arial" pitchFamily="34" charset="0"/>
              <a:cs typeface="Arial" pitchFamily="34" charset="0"/>
            </a:endParaRPr>
          </a:p>
          <a:p>
            <a:pPr marL="176213" marR="0" lvl="0" indent="-176213" algn="l" defTabSz="914400" rtl="0" eaLnBrk="0" fontAlgn="base" latinLnBrk="0" hangingPunct="0">
              <a:lnSpc>
                <a:spcPct val="100000"/>
              </a:lnSpc>
              <a:spcBef>
                <a:spcPct val="0"/>
              </a:spcBef>
              <a:spcAft>
                <a:spcPts val="400"/>
              </a:spcAft>
              <a:buClrTx/>
              <a:buSzTx/>
              <a:buFontTx/>
              <a:buChar char="•"/>
              <a:tabLst/>
            </a:pP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First and only Omani Company holding full membership to PPSA</a:t>
            </a:r>
            <a:endParaRPr kumimoji="0" lang="en-GB" sz="1600" b="0" i="0" u="none" strike="noStrike" cap="none" normalizeH="0" baseline="0" dirty="0" smtClean="0">
              <a:ln>
                <a:noFill/>
              </a:ln>
              <a:solidFill>
                <a:schemeClr val="tx1"/>
              </a:solidFill>
              <a:effectLst/>
              <a:latin typeface="Arial" pitchFamily="34" charset="0"/>
              <a:cs typeface="Arial" pitchFamily="34" charset="0"/>
            </a:endParaRPr>
          </a:p>
          <a:p>
            <a:pPr marL="176213" marR="0" lvl="0" indent="-176213" algn="l" defTabSz="914400" rtl="0" eaLnBrk="0" fontAlgn="base" latinLnBrk="0" hangingPunct="0">
              <a:lnSpc>
                <a:spcPct val="100000"/>
              </a:lnSpc>
              <a:spcBef>
                <a:spcPct val="0"/>
              </a:spcBef>
              <a:spcAft>
                <a:spcPts val="400"/>
              </a:spcAft>
              <a:buClrTx/>
              <a:buSzTx/>
              <a:buFontTx/>
              <a:buChar char="•"/>
              <a:tabLst/>
            </a:pPr>
            <a:r>
              <a:rPr kumimoji="0" lang="en-GB" sz="1600" b="0" i="0" u="none" strike="noStrike" cap="none" normalizeH="0" baseline="0" dirty="0" smtClean="0">
                <a:ln>
                  <a:noFill/>
                </a:ln>
                <a:solidFill>
                  <a:schemeClr val="tx1"/>
                </a:solidFill>
                <a:effectLst/>
                <a:latin typeface="Arial" pitchFamily="34" charset="0"/>
                <a:ea typeface="Calibri" pitchFamily="34" charset="0"/>
                <a:cs typeface="Arial" pitchFamily="34" charset="0"/>
              </a:rPr>
              <a:t>Founder member of OPAL.</a:t>
            </a:r>
          </a:p>
        </p:txBody>
      </p:sp>
      <p:pic>
        <p:nvPicPr>
          <p:cNvPr id="7" name="Picture 6"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2078"/>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online-electronics.com/images/news/Member_Logo.jpg">
            <a:hlinkClick r:id="rId2"/>
          </p:cNvPr>
          <p:cNvPicPr>
            <a:picLocks noChangeAspect="1" noChangeArrowheads="1"/>
          </p:cNvPicPr>
          <p:nvPr/>
        </p:nvPicPr>
        <p:blipFill>
          <a:blip r:embed="rId3" cstate="print"/>
          <a:srcRect l="2962" t="16000" r="5950" b="24000"/>
          <a:stretch>
            <a:fillRect/>
          </a:stretch>
        </p:blipFill>
        <p:spPr bwMode="auto">
          <a:xfrm>
            <a:off x="3121850" y="548680"/>
            <a:ext cx="3384375" cy="7294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2" name="Straight Connector 31"/>
          <p:cNvCxnSpPr/>
          <p:nvPr/>
        </p:nvCxnSpPr>
        <p:spPr>
          <a:xfrm>
            <a:off x="2864768" y="476672"/>
            <a:ext cx="0" cy="5976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350489" y="2275162"/>
            <a:ext cx="2298255" cy="171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39" name="Straight Connector 38"/>
          <p:cNvCxnSpPr/>
          <p:nvPr/>
        </p:nvCxnSpPr>
        <p:spPr>
          <a:xfrm>
            <a:off x="7008989" y="4350971"/>
            <a:ext cx="24085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825208" y="3789040"/>
            <a:ext cx="0" cy="2664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5880711" y="2859740"/>
            <a:ext cx="1887404" cy="1589"/>
          </a:xfrm>
          <a:prstGeom prst="line">
            <a:avLst/>
          </a:prstGeom>
        </p:spPr>
        <p:style>
          <a:lnRef idx="1">
            <a:schemeClr val="accent1"/>
          </a:lnRef>
          <a:fillRef idx="0">
            <a:schemeClr val="accent1"/>
          </a:fillRef>
          <a:effectRef idx="0">
            <a:schemeClr val="accent1"/>
          </a:effectRef>
          <a:fontRef idx="minor">
            <a:schemeClr val="tx1"/>
          </a:fontRef>
        </p:style>
      </p:cxnSp>
      <p:pic>
        <p:nvPicPr>
          <p:cNvPr id="41988" name="Picture 4" descr="Image result for oman society for petroleum services"/>
          <p:cNvPicPr>
            <a:picLocks noChangeAspect="1" noChangeArrowheads="1"/>
          </p:cNvPicPr>
          <p:nvPr/>
        </p:nvPicPr>
        <p:blipFill>
          <a:blip r:embed="rId4" cstate="print"/>
          <a:srcRect l="17640" t="11340" r="16841" b="16841"/>
          <a:stretch>
            <a:fillRect/>
          </a:stretch>
        </p:blipFill>
        <p:spPr bwMode="auto">
          <a:xfrm>
            <a:off x="4708553" y="5157192"/>
            <a:ext cx="1900631" cy="1282083"/>
          </a:xfrm>
          <a:prstGeom prst="rect">
            <a:avLst/>
          </a:prstGeom>
          <a:noFill/>
        </p:spPr>
      </p:pic>
      <p:pic>
        <p:nvPicPr>
          <p:cNvPr id="41990" name="Picture 6" descr="Image result for oman society for Contractors"/>
          <p:cNvPicPr>
            <a:picLocks noChangeAspect="1" noChangeArrowheads="1"/>
          </p:cNvPicPr>
          <p:nvPr/>
        </p:nvPicPr>
        <p:blipFill>
          <a:blip r:embed="rId5" cstate="print"/>
          <a:srcRect/>
          <a:stretch>
            <a:fillRect/>
          </a:stretch>
        </p:blipFill>
        <p:spPr bwMode="auto">
          <a:xfrm>
            <a:off x="3121850" y="5085184"/>
            <a:ext cx="1512168" cy="1256264"/>
          </a:xfrm>
          <a:prstGeom prst="rect">
            <a:avLst/>
          </a:prstGeom>
          <a:noFill/>
        </p:spPr>
      </p:pic>
      <p:sp>
        <p:nvSpPr>
          <p:cNvPr id="33" name="Rectangle 32"/>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cxnSp>
        <p:nvCxnSpPr>
          <p:cNvPr id="37" name="Straight Connector 36"/>
          <p:cNvCxnSpPr/>
          <p:nvPr/>
        </p:nvCxnSpPr>
        <p:spPr>
          <a:xfrm flipH="1" flipV="1">
            <a:off x="350489" y="4365104"/>
            <a:ext cx="2298255" cy="1710"/>
          </a:xfrm>
          <a:prstGeom prst="line">
            <a:avLst/>
          </a:prstGeom>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249330" y="4509120"/>
            <a:ext cx="2520280" cy="1800200"/>
            <a:chOff x="540299" y="4509120"/>
            <a:chExt cx="2384476" cy="1697456"/>
          </a:xfrm>
        </p:grpSpPr>
        <p:sp>
          <p:nvSpPr>
            <p:cNvPr id="29" name="Rectangle 28"/>
            <p:cNvSpPr/>
            <p:nvPr/>
          </p:nvSpPr>
          <p:spPr>
            <a:xfrm>
              <a:off x="632521" y="5975744"/>
              <a:ext cx="2232248" cy="230832"/>
            </a:xfrm>
            <a:prstGeom prst="rect">
              <a:avLst/>
            </a:prstGeom>
          </p:spPr>
          <p:txBody>
            <a:bodyPr wrap="square">
              <a:spAutoFit/>
            </a:bodyPr>
            <a:lstStyle/>
            <a:p>
              <a:pPr algn="ctr"/>
              <a:r>
                <a:rPr lang="pt-BR" sz="900" b="1" dirty="0" smtClean="0"/>
                <a:t>ISO 14001:2015  Certificate  No. 690615</a:t>
              </a:r>
              <a:endParaRPr lang="en-GB" sz="900" dirty="0"/>
            </a:p>
          </p:txBody>
        </p:sp>
        <p:pic>
          <p:nvPicPr>
            <p:cNvPr id="61446" name="Picture 6" descr="Related image"/>
            <p:cNvPicPr>
              <a:picLocks noChangeAspect="1" noChangeArrowheads="1"/>
            </p:cNvPicPr>
            <p:nvPr/>
          </p:nvPicPr>
          <p:blipFill>
            <a:blip r:embed="rId6" cstate="print">
              <a:clrChange>
                <a:clrFrom>
                  <a:srgbClr val="FEFEFE"/>
                </a:clrFrom>
                <a:clrTo>
                  <a:srgbClr val="FEFEFE">
                    <a:alpha val="0"/>
                  </a:srgbClr>
                </a:clrTo>
              </a:clrChange>
            </a:blip>
            <a:srcRect b="13636"/>
            <a:stretch>
              <a:fillRect/>
            </a:stretch>
          </p:blipFill>
          <p:spPr bwMode="auto">
            <a:xfrm>
              <a:off x="540299" y="4509120"/>
              <a:ext cx="2384476" cy="1540986"/>
            </a:xfrm>
            <a:prstGeom prst="rect">
              <a:avLst/>
            </a:prstGeom>
            <a:noFill/>
          </p:spPr>
        </p:pic>
      </p:grpSp>
      <p:grpSp>
        <p:nvGrpSpPr>
          <p:cNvPr id="47" name="Group 46"/>
          <p:cNvGrpSpPr/>
          <p:nvPr/>
        </p:nvGrpSpPr>
        <p:grpSpPr>
          <a:xfrm>
            <a:off x="272480" y="2471300"/>
            <a:ext cx="2520280" cy="1749787"/>
            <a:chOff x="584514" y="2471301"/>
            <a:chExt cx="2340261" cy="1637438"/>
          </a:xfrm>
        </p:grpSpPr>
        <p:sp>
          <p:nvSpPr>
            <p:cNvPr id="25" name="Rectangle 24"/>
            <p:cNvSpPr/>
            <p:nvPr/>
          </p:nvSpPr>
          <p:spPr>
            <a:xfrm>
              <a:off x="584515" y="3877907"/>
              <a:ext cx="2340260" cy="230832"/>
            </a:xfrm>
            <a:prstGeom prst="rect">
              <a:avLst/>
            </a:prstGeom>
          </p:spPr>
          <p:txBody>
            <a:bodyPr wrap="square">
              <a:spAutoFit/>
            </a:bodyPr>
            <a:lstStyle/>
            <a:p>
              <a:pPr algn="ctr"/>
              <a:r>
                <a:rPr lang="en-GB" sz="900" b="1" dirty="0" smtClean="0"/>
                <a:t>ISO 45001:2018  Certificate No. 690125</a:t>
              </a:r>
              <a:endParaRPr lang="en-GB" sz="900" dirty="0"/>
            </a:p>
          </p:txBody>
        </p:sp>
        <p:grpSp>
          <p:nvGrpSpPr>
            <p:cNvPr id="45" name="Group 44"/>
            <p:cNvGrpSpPr/>
            <p:nvPr/>
          </p:nvGrpSpPr>
          <p:grpSpPr>
            <a:xfrm>
              <a:off x="584514" y="2471301"/>
              <a:ext cx="2262251" cy="1461998"/>
              <a:chOff x="539551" y="2471301"/>
              <a:chExt cx="2088232" cy="1461998"/>
            </a:xfrm>
          </p:grpSpPr>
          <p:pic>
            <p:nvPicPr>
              <p:cNvPr id="41" name="Picture 6" descr="Related image"/>
              <p:cNvPicPr>
                <a:picLocks noChangeAspect="1" noChangeArrowheads="1"/>
              </p:cNvPicPr>
              <p:nvPr/>
            </p:nvPicPr>
            <p:blipFill>
              <a:blip r:embed="rId6" cstate="print">
                <a:clrChange>
                  <a:clrFrom>
                    <a:srgbClr val="FEFEFE"/>
                  </a:clrFrom>
                  <a:clrTo>
                    <a:srgbClr val="FEFEFE">
                      <a:alpha val="0"/>
                    </a:srgbClr>
                  </a:clrTo>
                </a:clrChange>
              </a:blip>
              <a:srcRect b="13636"/>
              <a:stretch>
                <a:fillRect/>
              </a:stretch>
            </p:blipFill>
            <p:spPr bwMode="auto">
              <a:xfrm>
                <a:off x="539551" y="2471301"/>
                <a:ext cx="2088232" cy="1461998"/>
              </a:xfrm>
              <a:prstGeom prst="rect">
                <a:avLst/>
              </a:prstGeom>
              <a:noFill/>
            </p:spPr>
          </p:pic>
          <p:grpSp>
            <p:nvGrpSpPr>
              <p:cNvPr id="43" name="Group 42"/>
              <p:cNvGrpSpPr/>
              <p:nvPr/>
            </p:nvGrpSpPr>
            <p:grpSpPr>
              <a:xfrm>
                <a:off x="1691680" y="2636912"/>
                <a:ext cx="841443" cy="1228157"/>
                <a:chOff x="-445907" y="2636912"/>
                <a:chExt cx="841443" cy="1228157"/>
              </a:xfrm>
            </p:grpSpPr>
            <p:sp>
              <p:nvSpPr>
                <p:cNvPr id="42" name="Rectangle 41"/>
                <p:cNvSpPr/>
                <p:nvPr/>
              </p:nvSpPr>
              <p:spPr>
                <a:xfrm>
                  <a:off x="-396553" y="2636912"/>
                  <a:ext cx="780754" cy="122815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54" name="Picture 14" descr="Image result for guardian independent certification"/>
                <p:cNvPicPr>
                  <a:picLocks noChangeAspect="1" noChangeArrowheads="1"/>
                </p:cNvPicPr>
                <p:nvPr/>
              </p:nvPicPr>
              <p:blipFill>
                <a:blip r:embed="rId7" cstate="print">
                  <a:duotone>
                    <a:schemeClr val="accent1">
                      <a:shade val="45000"/>
                      <a:satMod val="135000"/>
                    </a:schemeClr>
                    <a:prstClr val="white"/>
                  </a:duotone>
                  <a:lum bright="-5000" contrast="19000"/>
                </a:blip>
                <a:srcRect l="56981" t="3093" r="1344" b="14307"/>
                <a:stretch>
                  <a:fillRect/>
                </a:stretch>
              </p:blipFill>
              <p:spPr bwMode="auto">
                <a:xfrm>
                  <a:off x="-445907" y="2708920"/>
                  <a:ext cx="841443" cy="1019113"/>
                </a:xfrm>
                <a:prstGeom prst="rect">
                  <a:avLst/>
                </a:prstGeom>
                <a:noFill/>
                <a:ln>
                  <a:noFill/>
                </a:ln>
              </p:spPr>
            </p:pic>
          </p:grpSp>
        </p:grpSp>
      </p:grpSp>
      <p:grpSp>
        <p:nvGrpSpPr>
          <p:cNvPr id="46" name="Group 45"/>
          <p:cNvGrpSpPr/>
          <p:nvPr/>
        </p:nvGrpSpPr>
        <p:grpSpPr>
          <a:xfrm>
            <a:off x="344489" y="548680"/>
            <a:ext cx="2304256" cy="1440160"/>
            <a:chOff x="584515" y="548680"/>
            <a:chExt cx="2418269" cy="1510795"/>
          </a:xfrm>
        </p:grpSpPr>
        <p:grpSp>
          <p:nvGrpSpPr>
            <p:cNvPr id="16" name="Group 15"/>
            <p:cNvGrpSpPr/>
            <p:nvPr/>
          </p:nvGrpSpPr>
          <p:grpSpPr>
            <a:xfrm>
              <a:off x="584515" y="548680"/>
              <a:ext cx="2418269" cy="1510795"/>
              <a:chOff x="1403648" y="791815"/>
              <a:chExt cx="6120680" cy="4046274"/>
            </a:xfrm>
          </p:grpSpPr>
          <p:pic>
            <p:nvPicPr>
              <p:cNvPr id="17" name="Picture 2" descr="http://www.atusaludambiental.es/images/stories/images_alba/nuevas_imagenes/ABSQE_BLUE_2.gif">
                <a:hlinkClick r:id="rId8"/>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619673" y="1007840"/>
                <a:ext cx="2552710" cy="2592287"/>
              </a:xfrm>
              <a:prstGeom prst="rect">
                <a:avLst/>
              </a:prstGeom>
              <a:noFill/>
            </p:spPr>
          </p:pic>
          <p:sp>
            <p:nvSpPr>
              <p:cNvPr id="19" name="Rectangle 18"/>
              <p:cNvSpPr/>
              <p:nvPr/>
            </p:nvSpPr>
            <p:spPr>
              <a:xfrm>
                <a:off x="1403648" y="791815"/>
                <a:ext cx="6120680" cy="39604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1403648" y="3744143"/>
                <a:ext cx="6120680" cy="50405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700" b="1" dirty="0" smtClean="0">
                    <a:latin typeface="Arial" pitchFamily="34" charset="0"/>
                    <a:cs typeface="Arial" pitchFamily="34" charset="0"/>
                  </a:rPr>
                  <a:t>ISO 9001 : 2015</a:t>
                </a:r>
                <a:endParaRPr lang="en-GB" sz="700" b="1" dirty="0">
                  <a:latin typeface="Arial" pitchFamily="34" charset="0"/>
                  <a:cs typeface="Arial" pitchFamily="34" charset="0"/>
                </a:endParaRPr>
              </a:p>
            </p:txBody>
          </p:sp>
          <p:sp>
            <p:nvSpPr>
              <p:cNvPr id="21" name="TextBox 20"/>
              <p:cNvSpPr txBox="1"/>
              <p:nvPr/>
            </p:nvSpPr>
            <p:spPr>
              <a:xfrm>
                <a:off x="1824032" y="4261078"/>
                <a:ext cx="5254811" cy="577011"/>
              </a:xfrm>
              <a:prstGeom prst="rect">
                <a:avLst/>
              </a:prstGeom>
              <a:noFill/>
            </p:spPr>
            <p:txBody>
              <a:bodyPr wrap="square" rtlCol="0">
                <a:spAutoFit/>
              </a:bodyPr>
              <a:lstStyle/>
              <a:p>
                <a:pPr algn="ctr"/>
                <a:r>
                  <a:rPr lang="en-GB" sz="800" dirty="0" smtClean="0"/>
                  <a:t>Certificate Number: 32677</a:t>
                </a:r>
                <a:endParaRPr lang="en-GB" sz="800" dirty="0"/>
              </a:p>
            </p:txBody>
          </p:sp>
        </p:grpSp>
        <p:pic>
          <p:nvPicPr>
            <p:cNvPr id="62466" name="Picture 2" descr="Related image"/>
            <p:cNvPicPr>
              <a:picLocks noChangeAspect="1" noChangeArrowheads="1"/>
            </p:cNvPicPr>
            <p:nvPr/>
          </p:nvPicPr>
          <p:blipFill>
            <a:blip r:embed="rId10" cstate="print">
              <a:clrChange>
                <a:clrFrom>
                  <a:srgbClr val="FFFFFF"/>
                </a:clrFrom>
                <a:clrTo>
                  <a:srgbClr val="FFFFFF">
                    <a:alpha val="0"/>
                  </a:srgbClr>
                </a:clrTo>
              </a:clrChange>
            </a:blip>
            <a:srcRect t="6344"/>
            <a:stretch>
              <a:fillRect/>
            </a:stretch>
          </p:blipFill>
          <p:spPr bwMode="auto">
            <a:xfrm>
              <a:off x="1712640" y="548680"/>
              <a:ext cx="1224136" cy="1146474"/>
            </a:xfrm>
            <a:prstGeom prst="rect">
              <a:avLst/>
            </a:prstGeom>
            <a:noFill/>
          </p:spPr>
        </p:pic>
      </p:grpSp>
      <p:cxnSp>
        <p:nvCxnSpPr>
          <p:cNvPr id="51" name="Straight Connector 50"/>
          <p:cNvCxnSpPr/>
          <p:nvPr/>
        </p:nvCxnSpPr>
        <p:spPr>
          <a:xfrm flipH="1" flipV="1">
            <a:off x="3631907" y="1556792"/>
            <a:ext cx="2298255" cy="1710"/>
          </a:xfrm>
          <a:prstGeom prst="line">
            <a:avLst/>
          </a:prstGeom>
        </p:spPr>
        <p:style>
          <a:lnRef idx="1">
            <a:schemeClr val="accent1"/>
          </a:lnRef>
          <a:fillRef idx="0">
            <a:schemeClr val="accent1"/>
          </a:fillRef>
          <a:effectRef idx="0">
            <a:schemeClr val="accent1"/>
          </a:effectRef>
          <a:fontRef idx="minor">
            <a:schemeClr val="tx1"/>
          </a:fontRef>
        </p:style>
      </p:cxnSp>
      <p:pic>
        <p:nvPicPr>
          <p:cNvPr id="57" name="Picture 2" descr="http://www.atusaludambiental.es/images/stories/images_alba/nuevas_imagenes/ABSQE_BLUE_2.gif">
            <a:hlinkClick r:id="rId8"/>
          </p:cNvPr>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665930" y="476672"/>
            <a:ext cx="1218783" cy="1184265"/>
          </a:xfrm>
          <a:prstGeom prst="rect">
            <a:avLst/>
          </a:prstGeom>
          <a:noFill/>
        </p:spPr>
      </p:pic>
      <p:sp>
        <p:nvSpPr>
          <p:cNvPr id="59" name="Rectangle 58"/>
          <p:cNvSpPr/>
          <p:nvPr/>
        </p:nvSpPr>
        <p:spPr>
          <a:xfrm>
            <a:off x="7490365" y="1736642"/>
            <a:ext cx="1543791" cy="1282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700" b="1" dirty="0" smtClean="0">
                <a:latin typeface="Arial" pitchFamily="34" charset="0"/>
                <a:cs typeface="Arial" pitchFamily="34" charset="0"/>
              </a:rPr>
              <a:t>ISO / TS 29001 : 2010</a:t>
            </a:r>
            <a:endParaRPr lang="en-GB" sz="700" b="1" dirty="0">
              <a:latin typeface="Arial" pitchFamily="34" charset="0"/>
              <a:cs typeface="Arial" pitchFamily="34" charset="0"/>
            </a:endParaRPr>
          </a:p>
        </p:txBody>
      </p:sp>
      <p:sp>
        <p:nvSpPr>
          <p:cNvPr id="60" name="TextBox 59"/>
          <p:cNvSpPr txBox="1"/>
          <p:nvPr/>
        </p:nvSpPr>
        <p:spPr>
          <a:xfrm>
            <a:off x="7113240" y="1850642"/>
            <a:ext cx="2232248" cy="246040"/>
          </a:xfrm>
          <a:prstGeom prst="rect">
            <a:avLst/>
          </a:prstGeom>
          <a:noFill/>
        </p:spPr>
        <p:txBody>
          <a:bodyPr wrap="square" rtlCol="0">
            <a:spAutoFit/>
          </a:bodyPr>
          <a:lstStyle/>
          <a:p>
            <a:pPr algn="ctr"/>
            <a:r>
              <a:rPr lang="en-GB" sz="800" dirty="0" smtClean="0"/>
              <a:t>Certificate No. 50090</a:t>
            </a:r>
            <a:endParaRPr lang="en-GB" sz="800" dirty="0"/>
          </a:p>
        </p:txBody>
      </p:sp>
      <p:sp>
        <p:nvSpPr>
          <p:cNvPr id="62467" name="Rectangle 3"/>
          <p:cNvSpPr>
            <a:spLocks noChangeArrowheads="1"/>
          </p:cNvSpPr>
          <p:nvPr/>
        </p:nvSpPr>
        <p:spPr bwMode="auto">
          <a:xfrm>
            <a:off x="7257256" y="3862209"/>
            <a:ext cx="2160240" cy="43088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tab pos="1838325" algn="l"/>
              </a:tabLst>
            </a:pPr>
            <a:r>
              <a:rPr kumimoji="0" lang="en-US" sz="1100" b="1" i="0" u="none" strike="noStrike" cap="none" normalizeH="0" baseline="0" dirty="0" smtClean="0">
                <a:ln>
                  <a:noFill/>
                </a:ln>
                <a:effectLst/>
                <a:latin typeface="Calibri" pitchFamily="34" charset="0"/>
                <a:ea typeface="Calibri" pitchFamily="34" charset="0"/>
                <a:cs typeface="Times New Roman" pitchFamily="18" charset="0"/>
              </a:rPr>
              <a:t>ASME U &amp; S STAMPS</a:t>
            </a:r>
            <a:endParaRPr kumimoji="0" lang="en-US" sz="600" b="0" i="0" u="none" strike="noStrike" cap="none" normalizeH="0" baseline="0" dirty="0" smtClean="0">
              <a:ln>
                <a:noFill/>
              </a:ln>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tab pos="1838325" algn="l"/>
              </a:tabLst>
            </a:pPr>
            <a:r>
              <a:rPr kumimoji="0" lang="en-US" sz="1100" b="1" i="0" u="none" strike="noStrike" cap="none" normalizeH="0" baseline="0" dirty="0" smtClean="0">
                <a:ln>
                  <a:noFill/>
                </a:ln>
                <a:effectLst/>
                <a:latin typeface="Calibri" pitchFamily="34" charset="0"/>
                <a:ea typeface="Calibri" pitchFamily="34" charset="0"/>
                <a:cs typeface="Times New Roman" pitchFamily="18" charset="0"/>
              </a:rPr>
              <a:t>Certificate No. 54403</a:t>
            </a:r>
            <a:endParaRPr kumimoji="0" lang="en-US" sz="1800" b="0" i="0" u="none" strike="noStrike" cap="none" normalizeH="0" baseline="0" dirty="0" smtClean="0">
              <a:ln>
                <a:noFill/>
              </a:ln>
              <a:effectLst/>
              <a:latin typeface="Arial" pitchFamily="34" charset="0"/>
              <a:cs typeface="Arial" pitchFamily="34" charset="0"/>
            </a:endParaRPr>
          </a:p>
        </p:txBody>
      </p:sp>
      <p:sp>
        <p:nvSpPr>
          <p:cNvPr id="65" name="Rectangle 64"/>
          <p:cNvSpPr/>
          <p:nvPr/>
        </p:nvSpPr>
        <p:spPr>
          <a:xfrm>
            <a:off x="7041232" y="5806425"/>
            <a:ext cx="2592288" cy="430887"/>
          </a:xfrm>
          <a:prstGeom prst="rect">
            <a:avLst/>
          </a:prstGeom>
        </p:spPr>
        <p:txBody>
          <a:bodyPr wrap="square">
            <a:spAutoFit/>
          </a:bodyPr>
          <a:lstStyle/>
          <a:p>
            <a:pPr algn="ctr"/>
            <a:r>
              <a:rPr lang="en-US" sz="1100" b="1" dirty="0" smtClean="0"/>
              <a:t>AUTHORIZED MANUFACTURER</a:t>
            </a:r>
          </a:p>
          <a:p>
            <a:pPr algn="ctr"/>
            <a:r>
              <a:rPr lang="en-US" sz="1100" b="1" dirty="0" smtClean="0"/>
              <a:t>Certificate No. 10442</a:t>
            </a:r>
            <a:endParaRPr lang="en-US" sz="1100" dirty="0"/>
          </a:p>
        </p:txBody>
      </p:sp>
      <p:cxnSp>
        <p:nvCxnSpPr>
          <p:cNvPr id="66" name="Straight Connector 65"/>
          <p:cNvCxnSpPr/>
          <p:nvPr/>
        </p:nvCxnSpPr>
        <p:spPr>
          <a:xfrm>
            <a:off x="4706026" y="5421645"/>
            <a:ext cx="6795" cy="9596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113240" y="2168690"/>
            <a:ext cx="24085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3193858" y="3437621"/>
            <a:ext cx="3192202" cy="3024"/>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descr="IPLOCA LOGO - BLACK B-G.jpg"/>
          <p:cNvPicPr>
            <a:picLocks noChangeAspect="1"/>
          </p:cNvPicPr>
          <p:nvPr/>
        </p:nvPicPr>
        <p:blipFill>
          <a:blip r:embed="rId11" cstate="print">
            <a:clrChange>
              <a:clrFrom>
                <a:srgbClr val="010101"/>
              </a:clrFrom>
              <a:clrTo>
                <a:srgbClr val="010101">
                  <a:alpha val="0"/>
                </a:srgbClr>
              </a:clrTo>
            </a:clrChange>
          </a:blip>
          <a:srcRect l="1109" t="734" r="895" b="508"/>
          <a:stretch>
            <a:fillRect/>
          </a:stretch>
        </p:blipFill>
        <p:spPr>
          <a:xfrm>
            <a:off x="3841930" y="1658473"/>
            <a:ext cx="1759142" cy="1697725"/>
          </a:xfrm>
          <a:prstGeom prst="rect">
            <a:avLst/>
          </a:prstGeom>
        </p:spPr>
      </p:pic>
      <p:pic>
        <p:nvPicPr>
          <p:cNvPr id="78" name="Picture 77" descr="GPS Logo - 2.jpg.png"/>
          <p:cNvPicPr>
            <a:picLocks noChangeAspect="1"/>
          </p:cNvPicPr>
          <p:nvPr/>
        </p:nvPicPr>
        <p:blipFill>
          <a:blip r:embed="rId1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pic>
        <p:nvPicPr>
          <p:cNvPr id="71682" name="Picture 2" descr="Image result for logo of asme s stamp&quot;"/>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326087" y="2254293"/>
            <a:ext cx="1296144" cy="1612887"/>
          </a:xfrm>
          <a:prstGeom prst="rect">
            <a:avLst/>
          </a:prstGeom>
          <a:noFill/>
        </p:spPr>
      </p:pic>
      <p:pic>
        <p:nvPicPr>
          <p:cNvPr id="71684" name="Picture 4" descr="Image result for logo of asme u stamp&quot;"/>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7029943" y="2254293"/>
            <a:ext cx="1296144" cy="1609835"/>
          </a:xfrm>
          <a:prstGeom prst="rect">
            <a:avLst/>
          </a:prstGeom>
          <a:noFill/>
        </p:spPr>
      </p:pic>
      <p:pic>
        <p:nvPicPr>
          <p:cNvPr id="71686" name="Picture 6" descr="Image result for asme r stamp&quot;"/>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7690988" y="4468383"/>
            <a:ext cx="1294460" cy="1264873"/>
          </a:xfrm>
          <a:prstGeom prst="rect">
            <a:avLst/>
          </a:prstGeom>
          <a:noFill/>
        </p:spPr>
      </p:pic>
      <p:grpSp>
        <p:nvGrpSpPr>
          <p:cNvPr id="63" name="Group 62"/>
          <p:cNvGrpSpPr/>
          <p:nvPr/>
        </p:nvGrpSpPr>
        <p:grpSpPr>
          <a:xfrm>
            <a:off x="3800872" y="3284984"/>
            <a:ext cx="1800200" cy="2232248"/>
            <a:chOff x="3800872" y="3284984"/>
            <a:chExt cx="1800200" cy="2232248"/>
          </a:xfrm>
        </p:grpSpPr>
        <p:grpSp>
          <p:nvGrpSpPr>
            <p:cNvPr id="77" name="Group 76"/>
            <p:cNvGrpSpPr/>
            <p:nvPr/>
          </p:nvGrpSpPr>
          <p:grpSpPr>
            <a:xfrm>
              <a:off x="3800872" y="3284984"/>
              <a:ext cx="1800200" cy="2232248"/>
              <a:chOff x="3800872" y="3284984"/>
              <a:chExt cx="1800200" cy="2232248"/>
            </a:xfrm>
          </p:grpSpPr>
          <p:grpSp>
            <p:nvGrpSpPr>
              <p:cNvPr id="49" name="Group 48"/>
              <p:cNvGrpSpPr/>
              <p:nvPr/>
            </p:nvGrpSpPr>
            <p:grpSpPr>
              <a:xfrm>
                <a:off x="3800872" y="3284984"/>
                <a:ext cx="1800200" cy="2232248"/>
                <a:chOff x="2110640" y="664464"/>
                <a:chExt cx="2304256" cy="2998422"/>
              </a:xfrm>
            </p:grpSpPr>
            <p:sp>
              <p:nvSpPr>
                <p:cNvPr id="52" name="Donut 51"/>
                <p:cNvSpPr/>
                <p:nvPr/>
              </p:nvSpPr>
              <p:spPr>
                <a:xfrm>
                  <a:off x="2110640" y="664464"/>
                  <a:ext cx="2304256" cy="2304256"/>
                </a:xfrm>
                <a:prstGeom prst="donut">
                  <a:avLst>
                    <a:gd name="adj" fmla="val 1409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Group 1"/>
                <p:cNvGrpSpPr/>
                <p:nvPr/>
              </p:nvGrpSpPr>
              <p:grpSpPr>
                <a:xfrm>
                  <a:off x="2348996" y="913584"/>
                  <a:ext cx="1803944" cy="2749302"/>
                  <a:chOff x="2348996" y="913584"/>
                  <a:chExt cx="1803944" cy="2749302"/>
                </a:xfrm>
              </p:grpSpPr>
              <p:sp>
                <p:nvSpPr>
                  <p:cNvPr id="58" name="Oval 57"/>
                  <p:cNvSpPr/>
                  <p:nvPr/>
                </p:nvSpPr>
                <p:spPr>
                  <a:xfrm>
                    <a:off x="2350984" y="924128"/>
                    <a:ext cx="1800200" cy="1789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3"/>
                  <p:cNvSpPr/>
                  <p:nvPr/>
                </p:nvSpPr>
                <p:spPr>
                  <a:xfrm>
                    <a:off x="2490281" y="1052735"/>
                    <a:ext cx="1526615" cy="15396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2348996" y="922360"/>
                    <a:ext cx="100811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32"/>
                  <p:cNvGrpSpPr/>
                  <p:nvPr/>
                </p:nvGrpSpPr>
                <p:grpSpPr>
                  <a:xfrm>
                    <a:off x="2360712" y="913584"/>
                    <a:ext cx="1792228" cy="2749302"/>
                    <a:chOff x="3872880" y="908720"/>
                    <a:chExt cx="1792228" cy="2749302"/>
                  </a:xfrm>
                </p:grpSpPr>
                <p:pic>
                  <p:nvPicPr>
                    <p:cNvPr id="73" name="Picture 10" descr="JSRS OM100884-eBadge_InPixio - 02.png"/>
                    <p:cNvPicPr>
                      <a:picLocks noChangeAspect="1"/>
                    </p:cNvPicPr>
                    <p:nvPr/>
                  </p:nvPicPr>
                  <p:blipFill>
                    <a:blip r:embed="rId16" cstate="print"/>
                    <a:stretch>
                      <a:fillRect/>
                    </a:stretch>
                  </p:blipFill>
                  <p:spPr>
                    <a:xfrm>
                      <a:off x="3872880" y="908720"/>
                      <a:ext cx="1792228" cy="2749302"/>
                    </a:xfrm>
                    <a:prstGeom prst="rect">
                      <a:avLst/>
                    </a:prstGeom>
                  </p:spPr>
                </p:pic>
                <p:sp>
                  <p:nvSpPr>
                    <p:cNvPr id="74" name="Oval 73"/>
                    <p:cNvSpPr/>
                    <p:nvPr/>
                  </p:nvSpPr>
                  <p:spPr>
                    <a:xfrm>
                      <a:off x="4002304" y="1057600"/>
                      <a:ext cx="1526615" cy="15396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p:cNvSpPr/>
                  <p:nvPr/>
                </p:nvSpPr>
                <p:spPr>
                  <a:xfrm>
                    <a:off x="2936776" y="2780928"/>
                    <a:ext cx="648072" cy="6480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descr="JSRS OM100884-eBadge_InPixio - Inner.png"/>
                  <p:cNvPicPr>
                    <a:picLocks noChangeAspect="1"/>
                  </p:cNvPicPr>
                  <p:nvPr/>
                </p:nvPicPr>
                <p:blipFill>
                  <a:blip r:embed="rId17" cstate="print"/>
                  <a:srcRect l="6707" t="5257" r="7591" b="39130"/>
                  <a:stretch>
                    <a:fillRect/>
                  </a:stretch>
                </p:blipFill>
                <p:spPr>
                  <a:xfrm>
                    <a:off x="2469665" y="1052736"/>
                    <a:ext cx="1547231" cy="1552047"/>
                  </a:xfrm>
                  <a:prstGeom prst="rect">
                    <a:avLst/>
                  </a:prstGeom>
                </p:spPr>
              </p:pic>
              <p:pic>
                <p:nvPicPr>
                  <p:cNvPr id="72" name="Picture 71" descr="JSRS OM100884-eBadge.png"/>
                  <p:cNvPicPr>
                    <a:picLocks noChangeAspect="1"/>
                  </p:cNvPicPr>
                  <p:nvPr/>
                </p:nvPicPr>
                <p:blipFill>
                  <a:blip r:embed="rId18" cstate="print"/>
                  <a:srcRect l="43897" t="15372" r="26616" b="76224"/>
                  <a:stretch>
                    <a:fillRect/>
                  </a:stretch>
                </p:blipFill>
                <p:spPr>
                  <a:xfrm>
                    <a:off x="3143072" y="1345632"/>
                    <a:ext cx="546270" cy="207342"/>
                  </a:xfrm>
                  <a:prstGeom prst="rect">
                    <a:avLst/>
                  </a:prstGeom>
                  <a:ln>
                    <a:noFill/>
                  </a:ln>
                  <a:effectLst/>
                </p:spPr>
              </p:pic>
            </p:grpSp>
            <p:sp>
              <p:nvSpPr>
                <p:cNvPr id="54" name="Moon 53"/>
                <p:cNvSpPr/>
                <p:nvPr/>
              </p:nvSpPr>
              <p:spPr>
                <a:xfrm rot="13207489">
                  <a:off x="3842900" y="2159479"/>
                  <a:ext cx="432048" cy="675558"/>
                </a:xfrm>
                <a:prstGeom prst="moon">
                  <a:avLst>
                    <a:gd name="adj" fmla="val 8599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oon 54"/>
                <p:cNvSpPr/>
                <p:nvPr/>
              </p:nvSpPr>
              <p:spPr>
                <a:xfrm rot="8408414">
                  <a:off x="3845307" y="806708"/>
                  <a:ext cx="432048" cy="690261"/>
                </a:xfrm>
                <a:prstGeom prst="moon">
                  <a:avLst>
                    <a:gd name="adj" fmla="val 841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Moon 55"/>
                <p:cNvSpPr/>
                <p:nvPr/>
              </p:nvSpPr>
              <p:spPr>
                <a:xfrm rot="19014201">
                  <a:off x="2262594" y="2229831"/>
                  <a:ext cx="432048" cy="632896"/>
                </a:xfrm>
                <a:prstGeom prst="moon">
                  <a:avLst>
                    <a:gd name="adj" fmla="val 87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6" name="Picture 2"/>
              <p:cNvPicPr>
                <a:picLocks noChangeAspect="1" noChangeArrowheads="1"/>
              </p:cNvPicPr>
              <p:nvPr/>
            </p:nvPicPr>
            <p:blipFill>
              <a:blip r:embed="rId19" cstate="print"/>
              <a:srcRect l="21048" t="80813" r="74595" b="11442"/>
              <a:stretch>
                <a:fillRect/>
              </a:stretch>
            </p:blipFill>
            <p:spPr bwMode="auto">
              <a:xfrm>
                <a:off x="4516705" y="4907794"/>
                <a:ext cx="390043" cy="360040"/>
              </a:xfrm>
              <a:prstGeom prst="rect">
                <a:avLst/>
              </a:prstGeom>
              <a:ln>
                <a:noFill/>
              </a:ln>
              <a:effectLst/>
            </p:spPr>
          </p:pic>
        </p:grpSp>
        <p:pic>
          <p:nvPicPr>
            <p:cNvPr id="1027" name="Picture 3" descr="C:\Users\Admin\Downloads\OM100884-eBadge (3).jpeg"/>
            <p:cNvPicPr>
              <a:picLocks noChangeAspect="1" noChangeArrowheads="1"/>
            </p:cNvPicPr>
            <p:nvPr/>
          </p:nvPicPr>
          <p:blipFill>
            <a:blip r:embed="rId20" cstate="print"/>
            <a:srcRect l="59062" t="46629" r="21521" b="50843"/>
            <a:stretch>
              <a:fillRect/>
            </a:stretch>
          </p:blipFill>
          <p:spPr bwMode="auto">
            <a:xfrm>
              <a:off x="4808984" y="4423236"/>
              <a:ext cx="288032" cy="57606"/>
            </a:xfrm>
            <a:prstGeom prst="rect">
              <a:avLst/>
            </a:prstGeom>
            <a:noFill/>
          </p:spPr>
        </p:pic>
      </p:grpSp>
    </p:spTree>
  </p:cSld>
  <p:clrMapOvr>
    <a:masterClrMapping/>
  </p:clrMapOvr>
  <p:transition advTm="16219"/>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3" name="Rectangle 32"/>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5" name="Picture 24"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pic>
        <p:nvPicPr>
          <p:cNvPr id="2" name="Picture 2"/>
          <p:cNvPicPr>
            <a:picLocks noChangeAspect="1" noChangeArrowheads="1"/>
          </p:cNvPicPr>
          <p:nvPr/>
        </p:nvPicPr>
        <p:blipFill>
          <a:blip r:embed="rId3" cstate="print"/>
          <a:srcRect l="21177" t="12334" r="20942" b="14867"/>
          <a:stretch>
            <a:fillRect/>
          </a:stretch>
        </p:blipFill>
        <p:spPr bwMode="auto">
          <a:xfrm>
            <a:off x="2648744" y="1268760"/>
            <a:ext cx="6033120" cy="4268330"/>
          </a:xfrm>
          <a:prstGeom prst="rect">
            <a:avLst/>
          </a:prstGeom>
          <a:noFill/>
          <a:ln w="9525">
            <a:noFill/>
            <a:miter lim="800000"/>
            <a:headEnd/>
            <a:tailEnd/>
          </a:ln>
        </p:spPr>
      </p:pic>
      <p:grpSp>
        <p:nvGrpSpPr>
          <p:cNvPr id="27" name="Group 26"/>
          <p:cNvGrpSpPr/>
          <p:nvPr/>
        </p:nvGrpSpPr>
        <p:grpSpPr>
          <a:xfrm>
            <a:off x="128464" y="1688223"/>
            <a:ext cx="2304256" cy="2998422"/>
            <a:chOff x="128464" y="1688223"/>
            <a:chExt cx="2304256" cy="2998422"/>
          </a:xfrm>
        </p:grpSpPr>
        <p:grpSp>
          <p:nvGrpSpPr>
            <p:cNvPr id="24" name="Group 23"/>
            <p:cNvGrpSpPr/>
            <p:nvPr/>
          </p:nvGrpSpPr>
          <p:grpSpPr>
            <a:xfrm>
              <a:off x="128464" y="1688223"/>
              <a:ext cx="2304256" cy="2998422"/>
              <a:chOff x="128464" y="1688223"/>
              <a:chExt cx="2304256" cy="2998422"/>
            </a:xfrm>
          </p:grpSpPr>
          <p:grpSp>
            <p:nvGrpSpPr>
              <p:cNvPr id="7" name="Group 6"/>
              <p:cNvGrpSpPr/>
              <p:nvPr/>
            </p:nvGrpSpPr>
            <p:grpSpPr>
              <a:xfrm>
                <a:off x="128464" y="1688223"/>
                <a:ext cx="2304256" cy="2998422"/>
                <a:chOff x="2110640" y="664464"/>
                <a:chExt cx="2304256" cy="2998422"/>
              </a:xfrm>
            </p:grpSpPr>
            <p:sp>
              <p:nvSpPr>
                <p:cNvPr id="8" name="Donut 7"/>
                <p:cNvSpPr/>
                <p:nvPr/>
              </p:nvSpPr>
              <p:spPr>
                <a:xfrm>
                  <a:off x="2110640" y="664464"/>
                  <a:ext cx="2304256" cy="2304256"/>
                </a:xfrm>
                <a:prstGeom prst="donut">
                  <a:avLst>
                    <a:gd name="adj" fmla="val 14093"/>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9" name="Group 1"/>
                <p:cNvGrpSpPr/>
                <p:nvPr/>
              </p:nvGrpSpPr>
              <p:grpSpPr>
                <a:xfrm>
                  <a:off x="2348996" y="913584"/>
                  <a:ext cx="1803944" cy="2749302"/>
                  <a:chOff x="2348996" y="913584"/>
                  <a:chExt cx="1803944" cy="2749302"/>
                </a:xfrm>
              </p:grpSpPr>
              <p:sp>
                <p:nvSpPr>
                  <p:cNvPr id="13" name="Oval 12"/>
                  <p:cNvSpPr/>
                  <p:nvPr/>
                </p:nvSpPr>
                <p:spPr>
                  <a:xfrm>
                    <a:off x="2350984" y="924128"/>
                    <a:ext cx="1800200" cy="178965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3"/>
                  <p:cNvSpPr/>
                  <p:nvPr/>
                </p:nvSpPr>
                <p:spPr>
                  <a:xfrm>
                    <a:off x="2490281" y="1052735"/>
                    <a:ext cx="1526615" cy="15396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348996" y="922360"/>
                    <a:ext cx="1008112"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32"/>
                  <p:cNvGrpSpPr/>
                  <p:nvPr/>
                </p:nvGrpSpPr>
                <p:grpSpPr>
                  <a:xfrm>
                    <a:off x="2360712" y="913584"/>
                    <a:ext cx="1792228" cy="2749302"/>
                    <a:chOff x="3872880" y="908720"/>
                    <a:chExt cx="1792228" cy="2749302"/>
                  </a:xfrm>
                </p:grpSpPr>
                <p:pic>
                  <p:nvPicPr>
                    <p:cNvPr id="21" name="Picture 10" descr="JSRS OM100884-eBadge_InPixio - 02.png"/>
                    <p:cNvPicPr>
                      <a:picLocks noChangeAspect="1"/>
                    </p:cNvPicPr>
                    <p:nvPr/>
                  </p:nvPicPr>
                  <p:blipFill>
                    <a:blip r:embed="rId4" cstate="print"/>
                    <a:stretch>
                      <a:fillRect/>
                    </a:stretch>
                  </p:blipFill>
                  <p:spPr>
                    <a:xfrm>
                      <a:off x="3872880" y="908720"/>
                      <a:ext cx="1792228" cy="2749302"/>
                    </a:xfrm>
                    <a:prstGeom prst="rect">
                      <a:avLst/>
                    </a:prstGeom>
                  </p:spPr>
                </p:pic>
                <p:sp>
                  <p:nvSpPr>
                    <p:cNvPr id="22" name="Oval 21"/>
                    <p:cNvSpPr/>
                    <p:nvPr/>
                  </p:nvSpPr>
                  <p:spPr>
                    <a:xfrm>
                      <a:off x="4002304" y="1057600"/>
                      <a:ext cx="1526615" cy="153968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p:cNvSpPr/>
                  <p:nvPr/>
                </p:nvSpPr>
                <p:spPr>
                  <a:xfrm>
                    <a:off x="2936776" y="2780928"/>
                    <a:ext cx="648072" cy="6480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JSRS OM100884-eBadge_InPixio - Inner.png"/>
                  <p:cNvPicPr>
                    <a:picLocks noChangeAspect="1"/>
                  </p:cNvPicPr>
                  <p:nvPr/>
                </p:nvPicPr>
                <p:blipFill>
                  <a:blip r:embed="rId5" cstate="print"/>
                  <a:srcRect l="6707" t="5257" r="7591" b="39130"/>
                  <a:stretch>
                    <a:fillRect/>
                  </a:stretch>
                </p:blipFill>
                <p:spPr>
                  <a:xfrm>
                    <a:off x="2469665" y="1052736"/>
                    <a:ext cx="1547231" cy="1552047"/>
                  </a:xfrm>
                  <a:prstGeom prst="rect">
                    <a:avLst/>
                  </a:prstGeom>
                </p:spPr>
              </p:pic>
              <p:pic>
                <p:nvPicPr>
                  <p:cNvPr id="20" name="Picture 19" descr="JSRS OM100884-eBadge.png"/>
                  <p:cNvPicPr>
                    <a:picLocks noChangeAspect="1"/>
                  </p:cNvPicPr>
                  <p:nvPr/>
                </p:nvPicPr>
                <p:blipFill>
                  <a:blip r:embed="rId6" cstate="print"/>
                  <a:srcRect l="43897" t="15372" r="26616" b="76224"/>
                  <a:stretch>
                    <a:fillRect/>
                  </a:stretch>
                </p:blipFill>
                <p:spPr>
                  <a:xfrm>
                    <a:off x="3143072" y="1345632"/>
                    <a:ext cx="546270" cy="207342"/>
                  </a:xfrm>
                  <a:prstGeom prst="rect">
                    <a:avLst/>
                  </a:prstGeom>
                  <a:ln>
                    <a:noFill/>
                  </a:ln>
                  <a:effectLst/>
                </p:spPr>
              </p:pic>
            </p:grpSp>
            <p:sp>
              <p:nvSpPr>
                <p:cNvPr id="10" name="Moon 9"/>
                <p:cNvSpPr/>
                <p:nvPr/>
              </p:nvSpPr>
              <p:spPr>
                <a:xfrm rot="13207489">
                  <a:off x="3842900" y="2159479"/>
                  <a:ext cx="432048" cy="675558"/>
                </a:xfrm>
                <a:prstGeom prst="moon">
                  <a:avLst>
                    <a:gd name="adj" fmla="val 8599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oon 10"/>
                <p:cNvSpPr/>
                <p:nvPr/>
              </p:nvSpPr>
              <p:spPr>
                <a:xfrm rot="8408414">
                  <a:off x="3845307" y="806708"/>
                  <a:ext cx="432048" cy="690261"/>
                </a:xfrm>
                <a:prstGeom prst="moon">
                  <a:avLst>
                    <a:gd name="adj" fmla="val 84138"/>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oon 11"/>
                <p:cNvSpPr/>
                <p:nvPr/>
              </p:nvSpPr>
              <p:spPr>
                <a:xfrm rot="19014201">
                  <a:off x="2262594" y="2229831"/>
                  <a:ext cx="432048" cy="632896"/>
                </a:xfrm>
                <a:prstGeom prst="moon">
                  <a:avLst>
                    <a:gd name="adj" fmla="val 875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
              <p:cNvPicPr>
                <a:picLocks noChangeAspect="1" noChangeArrowheads="1"/>
              </p:cNvPicPr>
              <p:nvPr/>
            </p:nvPicPr>
            <p:blipFill>
              <a:blip r:embed="rId7" cstate="print"/>
              <a:srcRect l="21048" t="80813" r="74595" b="11442"/>
              <a:stretch>
                <a:fillRect/>
              </a:stretch>
            </p:blipFill>
            <p:spPr bwMode="auto">
              <a:xfrm>
                <a:off x="1031194" y="3861048"/>
                <a:ext cx="502276" cy="463640"/>
              </a:xfrm>
              <a:prstGeom prst="rect">
                <a:avLst/>
              </a:prstGeom>
              <a:ln>
                <a:noFill/>
              </a:ln>
              <a:effectLst>
                <a:outerShdw blurRad="292100" dist="139700" dir="2700000" algn="tl" rotWithShape="0">
                  <a:srgbClr val="333333">
                    <a:alpha val="65000"/>
                  </a:srgbClr>
                </a:outerShdw>
              </a:effectLst>
            </p:spPr>
          </p:pic>
        </p:grpSp>
        <p:pic>
          <p:nvPicPr>
            <p:cNvPr id="26" name="Picture 3" descr="C:\Users\Admin\Downloads\OM100884-eBadge (3).jpeg"/>
            <p:cNvPicPr>
              <a:picLocks noChangeAspect="1" noChangeArrowheads="1"/>
            </p:cNvPicPr>
            <p:nvPr/>
          </p:nvPicPr>
          <p:blipFill>
            <a:blip r:embed="rId8" cstate="print"/>
            <a:srcRect l="59062" t="46629" r="21521" b="50843"/>
            <a:stretch>
              <a:fillRect/>
            </a:stretch>
          </p:blipFill>
          <p:spPr bwMode="auto">
            <a:xfrm>
              <a:off x="1416924" y="3220660"/>
              <a:ext cx="360040" cy="72008"/>
            </a:xfrm>
            <a:prstGeom prst="rect">
              <a:avLst/>
            </a:prstGeom>
            <a:noFill/>
          </p:spPr>
        </p:pic>
      </p:grpSp>
    </p:spTree>
  </p:cSld>
  <p:clrMapOvr>
    <a:masterClrMapping/>
  </p:clrMapOvr>
  <p:transition advTm="250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0512" y="2564904"/>
            <a:ext cx="89154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Clientele</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512" y="2564904"/>
            <a:ext cx="8915400" cy="1143000"/>
          </a:xfrm>
        </p:spPr>
        <p:txBody>
          <a:bodyPr/>
          <a:lstStyle/>
          <a:p>
            <a:r>
              <a:rPr lang="en-US" dirty="0" smtClean="0"/>
              <a:t>About GPS</a:t>
            </a:r>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6084" name="AutoShape 4" descr="Image result for Oman Gas Company"/>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6086" name="AutoShape 6" descr="Image result for Oman Gas Company"/>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6096" name="AutoShape 16" descr="Image result for oman oil company exploration &amp; production llc (oocep)"/>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26" name="Table 25"/>
          <p:cNvGraphicFramePr>
            <a:graphicFrameLocks noGrp="1"/>
          </p:cNvGraphicFramePr>
          <p:nvPr/>
        </p:nvGraphicFramePr>
        <p:xfrm>
          <a:off x="648713" y="1172475"/>
          <a:ext cx="8906800" cy="4920821"/>
        </p:xfrm>
        <a:graphic>
          <a:graphicData uri="http://schemas.openxmlformats.org/drawingml/2006/table">
            <a:tbl>
              <a:tblPr/>
              <a:tblGrid>
                <a:gridCol w="7239411"/>
                <a:gridCol w="1667389"/>
              </a:tblGrid>
              <a:tr h="547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Petroleum Development Oman LLC (PDO)</a:t>
                      </a:r>
                      <a:endParaRPr kumimoji="0" lang="en-GB" sz="1400" b="0" i="0" u="none" strike="noStrike" cap="none" normalizeH="0" baseline="0" dirty="0" smtClean="0">
                        <a:ln>
                          <a:noFill/>
                        </a:ln>
                        <a:solidFill>
                          <a:schemeClr val="tx1"/>
                        </a:solidFill>
                        <a:effectLst/>
                        <a:latin typeface="Arial"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r>
              <a:tr h="547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Oman Gas Company (OGC)</a:t>
                      </a:r>
                      <a:endParaRPr kumimoji="0" lang="en-GB" sz="1400" b="0" i="0" u="none" strike="noStrike" cap="none" normalizeH="0" baseline="0" dirty="0" smtClean="0">
                        <a:ln>
                          <a:noFill/>
                        </a:ln>
                        <a:solidFill>
                          <a:schemeClr val="tx1"/>
                        </a:solidFill>
                        <a:effectLst/>
                        <a:latin typeface="Arial"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Arial" pitchFamily="34" charset="0"/>
                          <a:ea typeface="Calibri" pitchFamily="34" charset="0"/>
                          <a:cs typeface="Arial" pitchFamily="34" charset="0"/>
                        </a:rPr>
                        <a:t>Oman Refineries and Petrochemical Industries Company (ORPIC)</a:t>
                      </a: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rowSpan="2">
                  <a:txBody>
                    <a:bodyPr/>
                    <a:lstStyle/>
                    <a:p>
                      <a:endParaRPr lang="en-US" sz="1400" dirty="0"/>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5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Arial" pitchFamily="34" charset="0"/>
                          <a:ea typeface="Calibri" pitchFamily="34" charset="0"/>
                          <a:cs typeface="Arial" pitchFamily="34" charset="0"/>
                        </a:rPr>
                        <a:t>ORPIC Logistics Company (OLC)</a:t>
                      </a:r>
                      <a:endParaRPr lang="en-GB" sz="1400" dirty="0" smtClean="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584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Arial" pitchFamily="34" charset="0"/>
                          <a:ea typeface="Calibri" pitchFamily="34" charset="0"/>
                          <a:cs typeface="Arial" pitchFamily="34" charset="0"/>
                        </a:rPr>
                        <a:t>Oman Oil Company for Exploration &amp; Production (OOCEP), </a:t>
                      </a: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Arial" pitchFamily="34" charset="0"/>
                          <a:ea typeface="Calibri" pitchFamily="34" charset="0"/>
                          <a:cs typeface="Arial" pitchFamily="34" charset="0"/>
                        </a:rPr>
                        <a:t>Occidental </a:t>
                      </a: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of Oman Inc.</a:t>
                      </a:r>
                      <a:r>
                        <a:rPr kumimoji="0" lang="en-GB" sz="1400" b="0" i="0" u="none" strike="noStrike" cap="none" normalizeH="0" dirty="0" smtClean="0">
                          <a:ln>
                            <a:noFill/>
                          </a:ln>
                          <a:solidFill>
                            <a:schemeClr val="tx1"/>
                          </a:solidFill>
                          <a:effectLst/>
                          <a:latin typeface="Arial" pitchFamily="34" charset="0"/>
                          <a:ea typeface="Calibri" pitchFamily="34" charset="0"/>
                          <a:cs typeface="Arial" pitchFamily="34" charset="0"/>
                        </a:rPr>
                        <a:t> </a:t>
                      </a: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rowSpan="2">
                  <a:txBody>
                    <a:bodyPr/>
                    <a:lstStyle/>
                    <a:p>
                      <a:endParaRPr lang="en-US" sz="1400" dirty="0"/>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15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Occidental </a:t>
                      </a:r>
                      <a:r>
                        <a:rPr kumimoji="0" lang="en-GB" sz="14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Mukhaizna</a:t>
                      </a: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LLC) </a:t>
                      </a: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a:p>
                  </a:txBody>
                  <a:tcPr/>
                </a:tc>
              </a:tr>
              <a:tr h="547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Arial" pitchFamily="34" charset="0"/>
                          <a:ea typeface="Calibri" pitchFamily="34" charset="0"/>
                          <a:cs typeface="Arial" pitchFamily="34" charset="0"/>
                        </a:rPr>
                        <a:t>BP </a:t>
                      </a:r>
                      <a:r>
                        <a:rPr lang="en-GB" sz="1400" dirty="0" err="1" smtClean="0">
                          <a:latin typeface="Arial" pitchFamily="34" charset="0"/>
                          <a:ea typeface="Calibri" pitchFamily="34" charset="0"/>
                          <a:cs typeface="Arial" pitchFamily="34" charset="0"/>
                        </a:rPr>
                        <a:t>Khazzan</a:t>
                      </a:r>
                      <a:endParaRPr lang="en-GB" sz="1400" dirty="0" smtClean="0">
                        <a:latin typeface="Arial" pitchFamily="34" charset="0"/>
                        <a:ea typeface="Calibri"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7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Daleel</a:t>
                      </a: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Petroleum (Oman) LLC</a:t>
                      </a: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76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smtClean="0">
                          <a:latin typeface="Arial" pitchFamily="34" charset="0"/>
                          <a:ea typeface="Calibri" pitchFamily="34" charset="0"/>
                          <a:cs typeface="Arial" pitchFamily="34" charset="0"/>
                        </a:rPr>
                        <a:t>Mina Petroleum Inc.</a:t>
                      </a:r>
                      <a:endPar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tcPr>
                </a:tc>
                <a:tc>
                  <a:txBody>
                    <a:bodyPr/>
                    <a:lstStyle/>
                    <a:p>
                      <a:endParaRPr lang="en-US" sz="1400" dirty="0"/>
                    </a:p>
                  </a:txBody>
                  <a:tcPr marL="99060" marR="99060"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tcPr>
                </a:tc>
              </a:tr>
            </a:tbl>
          </a:graphicData>
        </a:graphic>
      </p:graphicFrame>
      <p:grpSp>
        <p:nvGrpSpPr>
          <p:cNvPr id="28" name="Group 27"/>
          <p:cNvGrpSpPr/>
          <p:nvPr/>
        </p:nvGrpSpPr>
        <p:grpSpPr>
          <a:xfrm>
            <a:off x="8049573" y="1132670"/>
            <a:ext cx="1350021" cy="4843538"/>
            <a:chOff x="7308304" y="979586"/>
            <a:chExt cx="1246173" cy="4843538"/>
          </a:xfrm>
        </p:grpSpPr>
        <p:pic>
          <p:nvPicPr>
            <p:cNvPr id="46082" name="Picture 2" descr="Image result for Pdo"/>
            <p:cNvPicPr>
              <a:picLocks noChangeAspect="1" noChangeArrowheads="1"/>
            </p:cNvPicPr>
            <p:nvPr/>
          </p:nvPicPr>
          <p:blipFill>
            <a:blip r:embed="rId2" cstate="print">
              <a:clrChange>
                <a:clrFrom>
                  <a:srgbClr val="EEECEA"/>
                </a:clrFrom>
                <a:clrTo>
                  <a:srgbClr val="EEECEA">
                    <a:alpha val="0"/>
                  </a:srgbClr>
                </a:clrTo>
              </a:clrChange>
            </a:blip>
            <a:srcRect/>
            <a:stretch>
              <a:fillRect/>
            </a:stretch>
          </p:blipFill>
          <p:spPr bwMode="auto">
            <a:xfrm>
              <a:off x="7668344" y="979586"/>
              <a:ext cx="640800" cy="640800"/>
            </a:xfrm>
            <a:prstGeom prst="rect">
              <a:avLst/>
            </a:prstGeom>
            <a:noFill/>
          </p:spPr>
        </p:pic>
        <p:pic>
          <p:nvPicPr>
            <p:cNvPr id="46088" name="Picture 8" descr="Image result for Oman Gas Company"/>
            <p:cNvPicPr>
              <a:picLocks noChangeAspect="1" noChangeArrowheads="1"/>
            </p:cNvPicPr>
            <p:nvPr/>
          </p:nvPicPr>
          <p:blipFill>
            <a:blip r:embed="rId3" cstate="print">
              <a:clrChange>
                <a:clrFrom>
                  <a:srgbClr val="FFFFFF"/>
                </a:clrFrom>
                <a:clrTo>
                  <a:srgbClr val="FFFFFF">
                    <a:alpha val="0"/>
                  </a:srgbClr>
                </a:clrTo>
              </a:clrChange>
            </a:blip>
            <a:srcRect l="22794" r="25075" b="36851"/>
            <a:stretch>
              <a:fillRect/>
            </a:stretch>
          </p:blipFill>
          <p:spPr bwMode="auto">
            <a:xfrm>
              <a:off x="7589064" y="1594313"/>
              <a:ext cx="720678" cy="490616"/>
            </a:xfrm>
            <a:prstGeom prst="rect">
              <a:avLst/>
            </a:prstGeom>
            <a:noFill/>
          </p:spPr>
        </p:pic>
        <p:pic>
          <p:nvPicPr>
            <p:cNvPr id="46090" name="Picture 10" descr="Image result for oman oil refineries and petroleum industries company"/>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661072" y="2282187"/>
              <a:ext cx="592515" cy="432906"/>
            </a:xfrm>
            <a:prstGeom prst="rect">
              <a:avLst/>
            </a:prstGeom>
            <a:noFill/>
          </p:spPr>
        </p:pic>
        <p:pic>
          <p:nvPicPr>
            <p:cNvPr id="46094" name="Picture 14" descr="Related image"/>
            <p:cNvPicPr>
              <a:picLocks noChangeAspect="1" noChangeArrowheads="1"/>
            </p:cNvPicPr>
            <p:nvPr/>
          </p:nvPicPr>
          <p:blipFill>
            <a:blip r:embed="rId5" cstate="print">
              <a:clrChange>
                <a:clrFrom>
                  <a:srgbClr val="FFFFFF"/>
                </a:clrFrom>
                <a:clrTo>
                  <a:srgbClr val="FFFFFF">
                    <a:alpha val="0"/>
                  </a:srgbClr>
                </a:clrTo>
              </a:clrChange>
            </a:blip>
            <a:srcRect l="35464" t="19399" r="35995" b="27254"/>
            <a:stretch>
              <a:fillRect/>
            </a:stretch>
          </p:blipFill>
          <p:spPr bwMode="auto">
            <a:xfrm>
              <a:off x="7661072" y="3573016"/>
              <a:ext cx="616402" cy="648072"/>
            </a:xfrm>
            <a:prstGeom prst="rect">
              <a:avLst/>
            </a:prstGeom>
            <a:noFill/>
          </p:spPr>
        </p:pic>
        <p:pic>
          <p:nvPicPr>
            <p:cNvPr id="46104" name="Picture 24" descr="Related image"/>
            <p:cNvPicPr>
              <a:picLocks noChangeAspect="1" noChangeArrowheads="1"/>
            </p:cNvPicPr>
            <p:nvPr/>
          </p:nvPicPr>
          <p:blipFill>
            <a:blip r:embed="rId6" cstate="print"/>
            <a:srcRect t="25163"/>
            <a:stretch>
              <a:fillRect/>
            </a:stretch>
          </p:blipFill>
          <p:spPr bwMode="auto">
            <a:xfrm>
              <a:off x="7710358" y="4292319"/>
              <a:ext cx="540060" cy="538884"/>
            </a:xfrm>
            <a:prstGeom prst="rect">
              <a:avLst/>
            </a:prstGeom>
            <a:noFill/>
          </p:spPr>
        </p:pic>
        <p:pic>
          <p:nvPicPr>
            <p:cNvPr id="46100" name="Picture 20" descr="Image result for oman oil company exploration &amp; production llc (oocep)"/>
            <p:cNvPicPr>
              <a:picLocks noChangeAspect="1" noChangeArrowheads="1"/>
            </p:cNvPicPr>
            <p:nvPr/>
          </p:nvPicPr>
          <p:blipFill>
            <a:blip r:embed="rId7" cstate="print"/>
            <a:srcRect l="36143" r="36750" b="50959"/>
            <a:stretch>
              <a:fillRect/>
            </a:stretch>
          </p:blipFill>
          <p:spPr bwMode="auto">
            <a:xfrm>
              <a:off x="7644888" y="2928786"/>
              <a:ext cx="645005" cy="488151"/>
            </a:xfrm>
            <a:prstGeom prst="rect">
              <a:avLst/>
            </a:prstGeom>
            <a:noFill/>
          </p:spPr>
        </p:pic>
        <p:pic>
          <p:nvPicPr>
            <p:cNvPr id="46114" name="Picture 34" descr="Related image"/>
            <p:cNvPicPr>
              <a:picLocks noChangeAspect="1" noChangeArrowheads="1"/>
            </p:cNvPicPr>
            <p:nvPr/>
          </p:nvPicPr>
          <p:blipFill>
            <a:blip r:embed="rId8" cstate="print">
              <a:clrChange>
                <a:clrFrom>
                  <a:srgbClr val="FFFFFF"/>
                </a:clrFrom>
                <a:clrTo>
                  <a:srgbClr val="FFFFFF">
                    <a:alpha val="0"/>
                  </a:srgbClr>
                </a:clrTo>
              </a:clrChange>
            </a:blip>
            <a:srcRect l="3178" t="37960" r="1871" b="39385"/>
            <a:stretch>
              <a:fillRect/>
            </a:stretch>
          </p:blipFill>
          <p:spPr bwMode="auto">
            <a:xfrm>
              <a:off x="7308304" y="5527977"/>
              <a:ext cx="1246173" cy="295147"/>
            </a:xfrm>
            <a:prstGeom prst="rect">
              <a:avLst/>
            </a:prstGeom>
            <a:noFill/>
          </p:spPr>
        </p:pic>
      </p:grpSp>
      <p:pic>
        <p:nvPicPr>
          <p:cNvPr id="46106" name="Picture 26" descr="Related image"/>
          <p:cNvPicPr>
            <a:picLocks noChangeAspect="1" noChangeArrowheads="1"/>
          </p:cNvPicPr>
          <p:nvPr/>
        </p:nvPicPr>
        <p:blipFill>
          <a:blip r:embed="rId9" cstate="print">
            <a:clrChange>
              <a:clrFrom>
                <a:srgbClr val="FFFFFB"/>
              </a:clrFrom>
              <a:clrTo>
                <a:srgbClr val="FFFFFB">
                  <a:alpha val="0"/>
                </a:srgbClr>
              </a:clrTo>
            </a:clrChange>
          </a:blip>
          <a:srcRect t="15000" b="37001"/>
          <a:stretch>
            <a:fillRect/>
          </a:stretch>
        </p:blipFill>
        <p:spPr bwMode="auto">
          <a:xfrm>
            <a:off x="7947500" y="5084955"/>
            <a:ext cx="1561702" cy="360268"/>
          </a:xfrm>
          <a:prstGeom prst="rect">
            <a:avLst/>
          </a:prstGeom>
          <a:noFill/>
        </p:spPr>
      </p:pic>
      <p:sp>
        <p:nvSpPr>
          <p:cNvPr id="18" name="Rectangle 17"/>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1" name="Rectangle 20"/>
          <p:cNvSpPr/>
          <p:nvPr/>
        </p:nvSpPr>
        <p:spPr>
          <a:xfrm>
            <a:off x="0" y="476672"/>
            <a:ext cx="9906000" cy="360040"/>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84515" y="467380"/>
            <a:ext cx="7566841" cy="369332"/>
          </a:xfrm>
          <a:prstGeom prst="rect">
            <a:avLst/>
          </a:prstGeom>
        </p:spPr>
        <p:txBody>
          <a:bodyPr wrap="square">
            <a:spAutoFit/>
          </a:bodyPr>
          <a:lstStyle/>
          <a:p>
            <a:pPr lvl="0" eaLnBrk="0" fontAlgn="base" hangingPunct="0">
              <a:spcBef>
                <a:spcPct val="0"/>
              </a:spcBef>
              <a:spcAft>
                <a:spcPct val="0"/>
              </a:spcAft>
            </a:pPr>
            <a:r>
              <a:rPr lang="en-GB" b="1" dirty="0" smtClean="0">
                <a:latin typeface="Arial" pitchFamily="34" charset="0"/>
                <a:cs typeface="Arial" pitchFamily="34" charset="0"/>
              </a:rPr>
              <a:t>Experience / Clients: </a:t>
            </a:r>
            <a:r>
              <a:rPr kumimoji="0" lang="en-GB" sz="1400" b="1" i="1" strike="noStrike" cap="none" normalizeH="0" baseline="0" dirty="0" smtClean="0">
                <a:ln>
                  <a:noFill/>
                </a:ln>
                <a:solidFill>
                  <a:schemeClr val="tx1"/>
                </a:solidFill>
                <a:effectLst/>
                <a:latin typeface="Arial" pitchFamily="34" charset="0"/>
                <a:ea typeface="Calibri" pitchFamily="34" charset="0"/>
                <a:cs typeface="Arial" pitchFamily="34" charset="0"/>
              </a:rPr>
              <a:t>Oil &amp; Gas:</a:t>
            </a:r>
            <a:endParaRPr kumimoji="0" lang="en-GB" sz="1400" b="1" i="1" strike="noStrike" cap="none" normalizeH="0" baseline="0" dirty="0" smtClean="0">
              <a:ln>
                <a:noFill/>
              </a:ln>
              <a:solidFill>
                <a:schemeClr val="tx1"/>
              </a:solidFill>
              <a:effectLst/>
              <a:latin typeface="Arial" pitchFamily="34" charset="0"/>
              <a:cs typeface="Arial" pitchFamily="34" charset="0"/>
            </a:endParaRPr>
          </a:p>
        </p:txBody>
      </p:sp>
      <p:pic>
        <p:nvPicPr>
          <p:cNvPr id="20" name="Picture 19" descr="GPS Logo - 2.jpg.png"/>
          <p:cNvPicPr>
            <a:picLocks noChangeAspect="1"/>
          </p:cNvPicPr>
          <p:nvPr/>
        </p:nvPicPr>
        <p:blipFill>
          <a:blip r:embed="rId10"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6234"/>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6084" name="AutoShape 4" descr="Image result for Oman Gas Company"/>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6086" name="AutoShape 6" descr="Image result for Oman Gas Company"/>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9" name="Table 8"/>
          <p:cNvGraphicFramePr>
            <a:graphicFrameLocks noGrp="1"/>
          </p:cNvGraphicFramePr>
          <p:nvPr/>
        </p:nvGraphicFramePr>
        <p:xfrm>
          <a:off x="584514" y="1141695"/>
          <a:ext cx="9020343" cy="4951601"/>
        </p:xfrm>
        <a:graphic>
          <a:graphicData uri="http://schemas.openxmlformats.org/drawingml/2006/table">
            <a:tbl>
              <a:tblPr/>
              <a:tblGrid>
                <a:gridCol w="7332815"/>
                <a:gridCol w="1687528"/>
              </a:tblGrid>
              <a:tr h="9361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Ministry of Regional Municipalities &amp; Environment</a:t>
                      </a:r>
                      <a:endParaRPr kumimoji="0" lang="en-GB" sz="1400" b="0" i="0" u="none" strike="noStrike" cap="none" normalizeH="0" baseline="0" dirty="0" smtClean="0">
                        <a:ln>
                          <a:noFill/>
                        </a:ln>
                        <a:solidFill>
                          <a:schemeClr val="tx1"/>
                        </a:solidFill>
                        <a:effectLst/>
                        <a:latin typeface="Arial"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r>
              <a:tr h="8164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Muscat Municipality</a:t>
                      </a:r>
                      <a:endParaRPr kumimoji="0" lang="en-GB" sz="1400" b="0" i="0" u="none" strike="noStrike" cap="none" normalizeH="0" baseline="0" dirty="0" smtClean="0">
                        <a:ln>
                          <a:noFill/>
                        </a:ln>
                        <a:solidFill>
                          <a:schemeClr val="tx1"/>
                        </a:solidFill>
                        <a:effectLst/>
                        <a:latin typeface="Arial"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920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Haya</a:t>
                      </a: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Water</a:t>
                      </a:r>
                      <a:endParaRPr lang="en-GB" sz="1400" dirty="0" smtClean="0">
                        <a:latin typeface="Arial"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128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Public Authority for Electricity &amp; Water (PAEW)</a:t>
                      </a:r>
                      <a:endParaRPr lang="en-GB" sz="1400" dirty="0" smtClean="0">
                        <a:latin typeface="Arial" pitchFamily="34" charset="0"/>
                        <a:ea typeface="Calibri"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79208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Salalah</a:t>
                      </a: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Sanitary Drainage Services Company (SSDC)</a:t>
                      </a: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020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Dubai Electricity &amp; Water Authority (DEWA)</a:t>
                      </a:r>
                      <a:endParaRPr lang="en-GB" sz="1400" dirty="0" smtClean="0">
                        <a:latin typeface="Arial" pitchFamily="34" charset="0"/>
                        <a:ea typeface="Calibri"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5538" name="Picture 2" descr="Related image"/>
          <p:cNvPicPr>
            <a:picLocks noChangeAspect="1" noChangeArrowheads="1"/>
          </p:cNvPicPr>
          <p:nvPr/>
        </p:nvPicPr>
        <p:blipFill>
          <a:blip r:embed="rId2" cstate="print"/>
          <a:srcRect/>
          <a:stretch>
            <a:fillRect/>
          </a:stretch>
        </p:blipFill>
        <p:spPr bwMode="auto">
          <a:xfrm>
            <a:off x="7987367" y="1094011"/>
            <a:ext cx="1552295" cy="1042101"/>
          </a:xfrm>
          <a:prstGeom prst="rect">
            <a:avLst/>
          </a:prstGeom>
          <a:noFill/>
        </p:spPr>
      </p:pic>
      <p:pic>
        <p:nvPicPr>
          <p:cNvPr id="65542" name="Picture 6" descr="Related image"/>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8330444" y="2093984"/>
            <a:ext cx="865530" cy="775904"/>
          </a:xfrm>
          <a:prstGeom prst="rect">
            <a:avLst/>
          </a:prstGeom>
          <a:noFill/>
        </p:spPr>
      </p:pic>
      <p:pic>
        <p:nvPicPr>
          <p:cNvPr id="65544" name="Picture 8" descr="Related image"/>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259870" y="2919595"/>
            <a:ext cx="1021993" cy="741224"/>
          </a:xfrm>
          <a:prstGeom prst="rect">
            <a:avLst/>
          </a:prstGeom>
          <a:noFill/>
        </p:spPr>
      </p:pic>
      <p:pic>
        <p:nvPicPr>
          <p:cNvPr id="65546" name="Picture 10" descr="Image result for public authority for electricity and water oman"/>
          <p:cNvPicPr>
            <a:picLocks noChangeAspect="1" noChangeArrowheads="1"/>
          </p:cNvPicPr>
          <p:nvPr/>
        </p:nvPicPr>
        <p:blipFill>
          <a:blip r:embed="rId5" cstate="print"/>
          <a:srcRect/>
          <a:stretch>
            <a:fillRect/>
          </a:stretch>
        </p:blipFill>
        <p:spPr bwMode="auto">
          <a:xfrm>
            <a:off x="8069962" y="3776083"/>
            <a:ext cx="1313684" cy="648072"/>
          </a:xfrm>
          <a:prstGeom prst="rect">
            <a:avLst/>
          </a:prstGeom>
          <a:noFill/>
        </p:spPr>
      </p:pic>
      <p:pic>
        <p:nvPicPr>
          <p:cNvPr id="65548" name="Picture 12" descr="Related image"/>
          <p:cNvPicPr>
            <a:picLocks noChangeAspect="1" noChangeArrowheads="1"/>
          </p:cNvPicPr>
          <p:nvPr/>
        </p:nvPicPr>
        <p:blipFill>
          <a:blip r:embed="rId6" cstate="print">
            <a:clrChange>
              <a:clrFrom>
                <a:srgbClr val="FFFFFF"/>
              </a:clrFrom>
              <a:clrTo>
                <a:srgbClr val="FFFFFF">
                  <a:alpha val="0"/>
                </a:srgbClr>
              </a:clrTo>
            </a:clrChange>
          </a:blip>
          <a:srcRect l="3509" t="11340" r="1754" b="7391"/>
          <a:stretch>
            <a:fillRect/>
          </a:stretch>
        </p:blipFill>
        <p:spPr bwMode="auto">
          <a:xfrm>
            <a:off x="8135506" y="4558122"/>
            <a:ext cx="1248139" cy="688076"/>
          </a:xfrm>
          <a:prstGeom prst="rect">
            <a:avLst/>
          </a:prstGeom>
          <a:noFill/>
        </p:spPr>
      </p:pic>
      <p:pic>
        <p:nvPicPr>
          <p:cNvPr id="18" name="Picture 2" descr="Image result for dubai electricity and water authority"/>
          <p:cNvPicPr>
            <a:picLocks noChangeAspect="1" noChangeArrowheads="1"/>
          </p:cNvPicPr>
          <p:nvPr/>
        </p:nvPicPr>
        <p:blipFill>
          <a:blip r:embed="rId7" cstate="print">
            <a:clrChange>
              <a:clrFrom>
                <a:srgbClr val="FFFFFF"/>
              </a:clrFrom>
              <a:clrTo>
                <a:srgbClr val="FFFFFF">
                  <a:alpha val="0"/>
                </a:srgbClr>
              </a:clrTo>
            </a:clrChange>
          </a:blip>
          <a:srcRect l="23808" t="27047" r="22516" b="34042"/>
          <a:stretch>
            <a:fillRect/>
          </a:stretch>
        </p:blipFill>
        <p:spPr bwMode="auto">
          <a:xfrm>
            <a:off x="8057497" y="5447784"/>
            <a:ext cx="1447988" cy="495038"/>
          </a:xfrm>
          <a:prstGeom prst="rect">
            <a:avLst/>
          </a:prstGeom>
          <a:noFill/>
        </p:spPr>
      </p:pic>
      <p:sp>
        <p:nvSpPr>
          <p:cNvPr id="14" name="Rectangle 13"/>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Rectangle 15"/>
          <p:cNvSpPr/>
          <p:nvPr/>
        </p:nvSpPr>
        <p:spPr>
          <a:xfrm>
            <a:off x="0" y="476672"/>
            <a:ext cx="9906000" cy="360040"/>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23845" y="476672"/>
            <a:ext cx="9072626" cy="369332"/>
          </a:xfrm>
          <a:prstGeom prst="rect">
            <a:avLst/>
          </a:prstGeom>
        </p:spPr>
        <p:txBody>
          <a:bodyPr wrap="square">
            <a:spAutoFit/>
          </a:bodyPr>
          <a:lstStyle/>
          <a:p>
            <a:pPr lvl="0" eaLnBrk="0" fontAlgn="base" hangingPunct="0">
              <a:spcBef>
                <a:spcPct val="0"/>
              </a:spcBef>
              <a:spcAft>
                <a:spcPct val="0"/>
              </a:spcAft>
            </a:pPr>
            <a:r>
              <a:rPr lang="en-GB" b="1" dirty="0" smtClean="0">
                <a:latin typeface="Arial" pitchFamily="34" charset="0"/>
                <a:cs typeface="Arial" pitchFamily="34" charset="0"/>
              </a:rPr>
              <a:t>Experience - Clients: </a:t>
            </a:r>
            <a:r>
              <a:rPr kumimoji="0" lang="en-GB" sz="1400" b="1" i="1" strike="noStrike" cap="none" normalizeH="0" baseline="0" dirty="0" smtClean="0">
                <a:ln>
                  <a:noFill/>
                </a:ln>
                <a:solidFill>
                  <a:schemeClr val="tx1"/>
                </a:solidFill>
                <a:effectLst/>
                <a:latin typeface="Arial" pitchFamily="34" charset="0"/>
                <a:ea typeface="Calibri" pitchFamily="34" charset="0"/>
                <a:cs typeface="Arial" pitchFamily="34" charset="0"/>
              </a:rPr>
              <a:t>Non-Oil &amp; Gas:</a:t>
            </a:r>
            <a:endParaRPr kumimoji="0" lang="en-GB" sz="1400" b="1" i="1" strike="noStrike" cap="none" normalizeH="0" baseline="0" dirty="0" smtClean="0">
              <a:ln>
                <a:noFill/>
              </a:ln>
              <a:solidFill>
                <a:schemeClr val="tx1"/>
              </a:solidFill>
              <a:effectLst/>
              <a:latin typeface="Arial" pitchFamily="34" charset="0"/>
              <a:cs typeface="Arial" pitchFamily="34" charset="0"/>
            </a:endParaRPr>
          </a:p>
        </p:txBody>
      </p:sp>
      <p:pic>
        <p:nvPicPr>
          <p:cNvPr id="17" name="Picture 16" descr="GPS Logo - 2.jpg.png"/>
          <p:cNvPicPr>
            <a:picLocks noChangeAspect="1"/>
          </p:cNvPicPr>
          <p:nvPr/>
        </p:nvPicPr>
        <p:blipFill>
          <a:blip r:embed="rId8"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7468"/>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6084" name="AutoShape 4" descr="Image result for Oman Gas Company"/>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6086" name="AutoShape 6" descr="Image result for Oman Gas Company"/>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9" name="Table 8"/>
          <p:cNvGraphicFramePr>
            <a:graphicFrameLocks noGrp="1"/>
          </p:cNvGraphicFramePr>
          <p:nvPr/>
        </p:nvGraphicFramePr>
        <p:xfrm>
          <a:off x="584515" y="1133939"/>
          <a:ext cx="9012419" cy="4815341"/>
        </p:xfrm>
        <a:graphic>
          <a:graphicData uri="http://schemas.openxmlformats.org/drawingml/2006/table">
            <a:tbl>
              <a:tblPr/>
              <a:tblGrid>
                <a:gridCol w="5226581"/>
                <a:gridCol w="1482165"/>
                <a:gridCol w="2303673"/>
              </a:tblGrid>
              <a:tr h="9604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Petrofac</a:t>
                      </a: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International</a:t>
                      </a:r>
                    </a:p>
                    <a:p>
                      <a:pPr marL="227013" marR="0" lvl="0" indent="-227013"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Sub-Contractor for Pipeline Package for </a:t>
                      </a:r>
                      <a:r>
                        <a:rPr kumimoji="0" lang="en-GB" sz="12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Salalah</a:t>
                      </a: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LPG </a:t>
                      </a:r>
                      <a:endParaRPr lang="en-GB" sz="1200" dirty="0" smtClean="0">
                        <a:latin typeface="Arial" pitchFamily="34" charset="0"/>
                        <a:ea typeface="Calibri" pitchFamily="34" charset="0"/>
                        <a:cs typeface="Arial" pitchFamily="34" charset="0"/>
                      </a:endParaRPr>
                    </a:p>
                    <a:p>
                      <a:pPr marL="227013" marR="0" lvl="0" indent="-227013"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cap="none" normalizeH="0" baseline="0" dirty="0" smtClean="0">
                        <a:ln>
                          <a:noFill/>
                        </a:ln>
                        <a:solidFill>
                          <a:schemeClr val="tx1"/>
                        </a:solidFill>
                        <a:effectLst/>
                        <a:latin typeface="Arial"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cap="none" normalizeH="0" baseline="0" dirty="0" smtClean="0">
                        <a:ln>
                          <a:noFill/>
                        </a:ln>
                        <a:solidFill>
                          <a:schemeClr val="tx1"/>
                        </a:solidFill>
                        <a:effectLst/>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tr>
              <a:tr h="10081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Bechtel Corporation </a:t>
                      </a:r>
                    </a:p>
                    <a:p>
                      <a:pPr marL="227013" marR="0" lvl="0" indent="-227013"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Specialist Sub-Contractor for Civil and Mechanical Construction for </a:t>
                      </a:r>
                      <a:r>
                        <a:rPr kumimoji="0" lang="en-GB" sz="12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Sohar</a:t>
                      </a: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Aluminium Smelter</a:t>
                      </a:r>
                      <a:endParaRPr kumimoji="0" lang="en-GB" sz="1200" b="0" i="0" u="none" strike="noStrike" cap="none" normalizeH="0" baseline="0" dirty="0" smtClean="0">
                        <a:ln>
                          <a:noFill/>
                        </a:ln>
                        <a:solidFill>
                          <a:schemeClr val="tx1"/>
                        </a:solidFill>
                        <a:effectLst/>
                        <a:latin typeface="Arial"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cap="none" normalizeH="0" baseline="0" dirty="0" smtClean="0">
                        <a:ln>
                          <a:noFill/>
                        </a:ln>
                        <a:solidFill>
                          <a:schemeClr val="tx1"/>
                        </a:solidFill>
                        <a:effectLst/>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681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err="1" smtClean="0">
                          <a:ln>
                            <a:noFill/>
                          </a:ln>
                          <a:solidFill>
                            <a:schemeClr val="tx1"/>
                          </a:solidFill>
                          <a:effectLst/>
                          <a:latin typeface="Arial" pitchFamily="34" charset="0"/>
                          <a:cs typeface="Arial" pitchFamily="34" charset="0"/>
                        </a:rPr>
                        <a:t>Punj</a:t>
                      </a:r>
                      <a:r>
                        <a:rPr kumimoji="0" lang="en-GB" sz="1400" b="0" i="0" u="none" strike="noStrike" cap="none" normalizeH="0" baseline="0" dirty="0" smtClean="0">
                          <a:ln>
                            <a:noFill/>
                          </a:ln>
                          <a:solidFill>
                            <a:schemeClr val="tx1"/>
                          </a:solidFill>
                          <a:effectLst/>
                          <a:latin typeface="Arial" pitchFamily="34" charset="0"/>
                          <a:cs typeface="Arial" pitchFamily="34" charset="0"/>
                        </a:rPr>
                        <a:t> Lloyd</a:t>
                      </a:r>
                    </a:p>
                    <a:p>
                      <a:pPr marL="227013" marR="0" lvl="0" indent="-227013"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Joint Venture (JV) Partner for OGC Pipeline &amp; PRT Project</a:t>
                      </a:r>
                      <a:endParaRPr kumimoji="0" lang="en-GB" sz="1100" b="0" i="0" u="none" strike="noStrike" cap="none" normalizeH="0" baseline="0" dirty="0" smtClean="0">
                        <a:ln>
                          <a:noFill/>
                        </a:ln>
                        <a:solidFill>
                          <a:schemeClr val="tx1"/>
                        </a:solidFill>
                        <a:effectLst/>
                        <a:latin typeface="Arial"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cap="none" normalizeH="0" baseline="0" dirty="0" smtClean="0">
                        <a:ln>
                          <a:noFill/>
                        </a:ln>
                        <a:solidFill>
                          <a:schemeClr val="tx1"/>
                        </a:solidFill>
                        <a:effectLst/>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9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L&amp;T Limited</a:t>
                      </a:r>
                    </a:p>
                    <a:p>
                      <a:pPr marL="227013" marR="0" lvl="0" indent="-227013"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Joint Venture (JV) Partner for Water Transmission Pipelines, Booster Stations and Tanks / Reservoirs for </a:t>
                      </a:r>
                      <a:r>
                        <a:rPr kumimoji="0" lang="en-GB" sz="12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Salalah</a:t>
                      </a: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Region for </a:t>
                      </a:r>
                    </a:p>
                    <a:p>
                      <a:pPr marL="227013" marR="0" lvl="0" indent="-227013"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the Minister of State &amp; Governor of </a:t>
                      </a:r>
                      <a:r>
                        <a:rPr kumimoji="0" lang="en-GB" sz="12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Dhofar</a:t>
                      </a:r>
                      <a:endParaRPr lang="en-GB" sz="1400" dirty="0" smtClean="0">
                        <a:latin typeface="Arial"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dirty="0" smtClean="0">
                        <a:latin typeface="Arial"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393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CB&amp;I</a:t>
                      </a:r>
                    </a:p>
                    <a:p>
                      <a:pPr marL="227013" marR="0" lvl="0" indent="-227013"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Specialist Sub-Contractor for EPC of Mina Al </a:t>
                      </a:r>
                      <a:r>
                        <a:rPr kumimoji="0" lang="en-GB" sz="1200"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Fahal</a:t>
                      </a:r>
                      <a:r>
                        <a:rPr kumimoji="0" lang="en-GB" sz="12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Tank Farm for PDO</a:t>
                      </a:r>
                      <a:endPar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txBody>
                  <a:tcPr marL="99060" marR="99060" anchor="ctr">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p>
                  </a:txBody>
                  <a:tcPr marL="99060" marR="990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62468" name="Picture 4" descr="Image result for bechtel oman"/>
          <p:cNvPicPr>
            <a:picLocks noChangeAspect="1" noChangeArrowheads="1"/>
          </p:cNvPicPr>
          <p:nvPr/>
        </p:nvPicPr>
        <p:blipFill>
          <a:blip r:embed="rId2" cstate="print"/>
          <a:srcRect/>
          <a:stretch>
            <a:fillRect/>
          </a:stretch>
        </p:blipFill>
        <p:spPr bwMode="auto">
          <a:xfrm>
            <a:off x="5980470" y="2166375"/>
            <a:ext cx="1156773" cy="911680"/>
          </a:xfrm>
          <a:prstGeom prst="rect">
            <a:avLst/>
          </a:prstGeom>
          <a:noFill/>
        </p:spPr>
      </p:pic>
      <p:pic>
        <p:nvPicPr>
          <p:cNvPr id="62470" name="Picture 6" descr="Image result for punj lloyd logo"/>
          <p:cNvPicPr>
            <a:picLocks noChangeAspect="1" noChangeArrowheads="1"/>
          </p:cNvPicPr>
          <p:nvPr/>
        </p:nvPicPr>
        <p:blipFill>
          <a:blip r:embed="rId3" cstate="print">
            <a:clrChange>
              <a:clrFrom>
                <a:srgbClr val="FFFFFF"/>
              </a:clrFrom>
              <a:clrTo>
                <a:srgbClr val="FFFFFF">
                  <a:alpha val="0"/>
                </a:srgbClr>
              </a:clrTo>
            </a:clrChange>
          </a:blip>
          <a:srcRect l="4480" t="17920" r="12641" b="23840"/>
          <a:stretch>
            <a:fillRect/>
          </a:stretch>
        </p:blipFill>
        <p:spPr bwMode="auto">
          <a:xfrm>
            <a:off x="5967113" y="3237831"/>
            <a:ext cx="1110123" cy="720080"/>
          </a:xfrm>
          <a:prstGeom prst="rect">
            <a:avLst/>
          </a:prstGeom>
          <a:noFill/>
        </p:spPr>
      </p:pic>
      <p:pic>
        <p:nvPicPr>
          <p:cNvPr id="17" name="Picture 8" descr="Image result for Oman Gas Company"/>
          <p:cNvPicPr>
            <a:picLocks noChangeAspect="1" noChangeArrowheads="1"/>
          </p:cNvPicPr>
          <p:nvPr/>
        </p:nvPicPr>
        <p:blipFill>
          <a:blip r:embed="rId4" cstate="print">
            <a:clrChange>
              <a:clrFrom>
                <a:srgbClr val="FFFFFF"/>
              </a:clrFrom>
              <a:clrTo>
                <a:srgbClr val="FFFFFF">
                  <a:alpha val="0"/>
                </a:srgbClr>
              </a:clrTo>
            </a:clrChange>
          </a:blip>
          <a:srcRect l="22794" r="25075" b="36851"/>
          <a:stretch>
            <a:fillRect/>
          </a:stretch>
        </p:blipFill>
        <p:spPr bwMode="auto">
          <a:xfrm>
            <a:off x="7761312" y="3153467"/>
            <a:ext cx="1375066" cy="864096"/>
          </a:xfrm>
          <a:prstGeom prst="rect">
            <a:avLst/>
          </a:prstGeom>
          <a:noFill/>
        </p:spPr>
      </p:pic>
      <p:pic>
        <p:nvPicPr>
          <p:cNvPr id="62472" name="Picture 8" descr="Image result for l&amp;t logo png"/>
          <p:cNvPicPr>
            <a:picLocks noChangeAspect="1" noChangeArrowheads="1"/>
          </p:cNvPicPr>
          <p:nvPr/>
        </p:nvPicPr>
        <p:blipFill>
          <a:blip r:embed="rId5" cstate="print"/>
          <a:srcRect/>
          <a:stretch>
            <a:fillRect/>
          </a:stretch>
        </p:blipFill>
        <p:spPr bwMode="auto">
          <a:xfrm>
            <a:off x="6177136" y="4198359"/>
            <a:ext cx="780087" cy="720080"/>
          </a:xfrm>
          <a:prstGeom prst="rect">
            <a:avLst/>
          </a:prstGeom>
          <a:noFill/>
        </p:spPr>
      </p:pic>
      <p:sp>
        <p:nvSpPr>
          <p:cNvPr id="62474" name="AutoShape 10" descr="Image result for Minister of State &amp; Governor of Dhofar"/>
          <p:cNvSpPr>
            <a:spLocks noChangeAspect="1" noChangeArrowheads="1"/>
          </p:cNvSpPr>
          <p:nvPr/>
        </p:nvSpPr>
        <p:spPr bwMode="auto">
          <a:xfrm>
            <a:off x="168540" y="-144463"/>
            <a:ext cx="3302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2480" name="Picture 16" descr="Related image"/>
          <p:cNvPicPr>
            <a:picLocks noChangeAspect="1" noChangeArrowheads="1"/>
          </p:cNvPicPr>
          <p:nvPr/>
        </p:nvPicPr>
        <p:blipFill>
          <a:blip r:embed="rId6" cstate="print"/>
          <a:srcRect/>
          <a:stretch>
            <a:fillRect/>
          </a:stretch>
        </p:blipFill>
        <p:spPr bwMode="auto">
          <a:xfrm>
            <a:off x="8193360" y="4198359"/>
            <a:ext cx="678849" cy="585900"/>
          </a:xfrm>
          <a:prstGeom prst="rect">
            <a:avLst/>
          </a:prstGeom>
          <a:noFill/>
        </p:spPr>
      </p:pic>
      <p:sp>
        <p:nvSpPr>
          <p:cNvPr id="23" name="TextBox 22"/>
          <p:cNvSpPr txBox="1"/>
          <p:nvPr/>
        </p:nvSpPr>
        <p:spPr>
          <a:xfrm>
            <a:off x="7335266" y="4774424"/>
            <a:ext cx="2287823" cy="200055"/>
          </a:xfrm>
          <a:prstGeom prst="rect">
            <a:avLst/>
          </a:prstGeom>
          <a:noFill/>
        </p:spPr>
        <p:txBody>
          <a:bodyPr wrap="square" rtlCol="0">
            <a:spAutoFit/>
          </a:bodyPr>
          <a:lstStyle/>
          <a:p>
            <a:pPr algn="ctr"/>
            <a:r>
              <a:rPr lang="en-US" sz="700" b="1" dirty="0" smtClean="0">
                <a:latin typeface="Arial Narrow" pitchFamily="34" charset="0"/>
                <a:cs typeface="Times New Roman" pitchFamily="18" charset="0"/>
              </a:rPr>
              <a:t>Office of the Minister Of State &amp; Governor of </a:t>
            </a:r>
            <a:r>
              <a:rPr lang="en-US" sz="700" b="1" dirty="0" err="1" smtClean="0">
                <a:latin typeface="Arial Narrow" pitchFamily="34" charset="0"/>
                <a:cs typeface="Times New Roman" pitchFamily="18" charset="0"/>
              </a:rPr>
              <a:t>Dhofar</a:t>
            </a:r>
            <a:endParaRPr lang="en-US" sz="700" b="1" dirty="0">
              <a:latin typeface="Arial Narrow" pitchFamily="34" charset="0"/>
              <a:cs typeface="Times New Roman" pitchFamily="18" charset="0"/>
            </a:endParaRPr>
          </a:p>
        </p:txBody>
      </p:sp>
      <p:pic>
        <p:nvPicPr>
          <p:cNvPr id="62488" name="Picture 24" descr="Related image"/>
          <p:cNvPicPr>
            <a:picLocks noChangeAspect="1" noChangeArrowheads="1"/>
          </p:cNvPicPr>
          <p:nvPr/>
        </p:nvPicPr>
        <p:blipFill>
          <a:blip r:embed="rId7" cstate="print">
            <a:clrChange>
              <a:clrFrom>
                <a:srgbClr val="FFFFFF"/>
              </a:clrFrom>
              <a:clrTo>
                <a:srgbClr val="FFFFFF">
                  <a:alpha val="0"/>
                </a:srgbClr>
              </a:clrTo>
            </a:clrChange>
          </a:blip>
          <a:srcRect l="31993" t="18939" r="31274" b="33713"/>
          <a:stretch>
            <a:fillRect/>
          </a:stretch>
        </p:blipFill>
        <p:spPr bwMode="auto">
          <a:xfrm>
            <a:off x="6043630" y="1158263"/>
            <a:ext cx="1011513" cy="903584"/>
          </a:xfrm>
          <a:prstGeom prst="rect">
            <a:avLst/>
          </a:prstGeom>
          <a:noFill/>
        </p:spPr>
      </p:pic>
      <p:pic>
        <p:nvPicPr>
          <p:cNvPr id="62490" name="Picture 26" descr="Image result for Salalah LPG SFZCO logo"/>
          <p:cNvPicPr>
            <a:picLocks noChangeAspect="1" noChangeArrowheads="1"/>
          </p:cNvPicPr>
          <p:nvPr/>
        </p:nvPicPr>
        <p:blipFill>
          <a:blip r:embed="rId8" cstate="print"/>
          <a:srcRect l="7560" t="11542" r="5501" b="7665"/>
          <a:stretch>
            <a:fillRect/>
          </a:stretch>
        </p:blipFill>
        <p:spPr bwMode="auto">
          <a:xfrm>
            <a:off x="7421178" y="2238383"/>
            <a:ext cx="1978316" cy="741041"/>
          </a:xfrm>
          <a:prstGeom prst="rect">
            <a:avLst/>
          </a:prstGeom>
          <a:noFill/>
        </p:spPr>
      </p:pic>
      <p:pic>
        <p:nvPicPr>
          <p:cNvPr id="29" name="Picture 8" descr="Image result for Oman Gas Company"/>
          <p:cNvPicPr>
            <a:picLocks noChangeAspect="1" noChangeArrowheads="1"/>
          </p:cNvPicPr>
          <p:nvPr/>
        </p:nvPicPr>
        <p:blipFill>
          <a:blip r:embed="rId4" cstate="print">
            <a:clrChange>
              <a:clrFrom>
                <a:srgbClr val="FFFFFF"/>
              </a:clrFrom>
              <a:clrTo>
                <a:srgbClr val="FFFFFF">
                  <a:alpha val="0"/>
                </a:srgbClr>
              </a:clrTo>
            </a:clrChange>
          </a:blip>
          <a:srcRect l="22794" r="25075" b="36851"/>
          <a:stretch>
            <a:fillRect/>
          </a:stretch>
        </p:blipFill>
        <p:spPr bwMode="auto">
          <a:xfrm>
            <a:off x="8841432" y="1158263"/>
            <a:ext cx="624068" cy="392167"/>
          </a:xfrm>
          <a:prstGeom prst="rect">
            <a:avLst/>
          </a:prstGeom>
          <a:noFill/>
        </p:spPr>
      </p:pic>
      <p:pic>
        <p:nvPicPr>
          <p:cNvPr id="62492" name="Picture 28" descr="Related image"/>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401272" y="1230271"/>
            <a:ext cx="1370576" cy="720080"/>
          </a:xfrm>
          <a:prstGeom prst="rect">
            <a:avLst/>
          </a:prstGeom>
          <a:noFill/>
        </p:spPr>
      </p:pic>
      <p:pic>
        <p:nvPicPr>
          <p:cNvPr id="62494" name="Picture 30" descr="Image result for cb&amp;i logo"/>
          <p:cNvPicPr>
            <a:picLocks noChangeAspect="1" noChangeArrowheads="1"/>
          </p:cNvPicPr>
          <p:nvPr/>
        </p:nvPicPr>
        <p:blipFill>
          <a:blip r:embed="rId10" cstate="print">
            <a:clrChange>
              <a:clrFrom>
                <a:srgbClr val="FFFFFF"/>
              </a:clrFrom>
              <a:clrTo>
                <a:srgbClr val="FFFFFF">
                  <a:alpha val="0"/>
                </a:srgbClr>
              </a:clrTo>
            </a:clrChange>
          </a:blip>
          <a:srcRect l="18439" t="14865" r="19660" b="17181"/>
          <a:stretch>
            <a:fillRect/>
          </a:stretch>
        </p:blipFill>
        <p:spPr bwMode="auto">
          <a:xfrm>
            <a:off x="6033120" y="5206471"/>
            <a:ext cx="943418" cy="592917"/>
          </a:xfrm>
          <a:prstGeom prst="rect">
            <a:avLst/>
          </a:prstGeom>
          <a:noFill/>
        </p:spPr>
      </p:pic>
      <p:pic>
        <p:nvPicPr>
          <p:cNvPr id="32" name="Picture 2" descr="Image result for Pdo"/>
          <p:cNvPicPr>
            <a:picLocks noChangeAspect="1" noChangeArrowheads="1"/>
          </p:cNvPicPr>
          <p:nvPr/>
        </p:nvPicPr>
        <p:blipFill>
          <a:blip r:embed="rId11" cstate="print">
            <a:clrChange>
              <a:clrFrom>
                <a:srgbClr val="EEECEA"/>
              </a:clrFrom>
              <a:clrTo>
                <a:srgbClr val="EEECEA">
                  <a:alpha val="0"/>
                </a:srgbClr>
              </a:clrTo>
            </a:clrChange>
          </a:blip>
          <a:srcRect t="7143" b="7143"/>
          <a:stretch>
            <a:fillRect/>
          </a:stretch>
        </p:blipFill>
        <p:spPr bwMode="auto">
          <a:xfrm>
            <a:off x="7905328" y="5062455"/>
            <a:ext cx="1092121" cy="864096"/>
          </a:xfrm>
          <a:prstGeom prst="rect">
            <a:avLst/>
          </a:prstGeom>
          <a:noFill/>
        </p:spPr>
      </p:pic>
      <p:sp>
        <p:nvSpPr>
          <p:cNvPr id="21" name="Rectangle 20"/>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4" name="Rectangle 23"/>
          <p:cNvSpPr/>
          <p:nvPr/>
        </p:nvSpPr>
        <p:spPr>
          <a:xfrm>
            <a:off x="0" y="404664"/>
            <a:ext cx="9906000" cy="360040"/>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523845" y="405882"/>
            <a:ext cx="9072626" cy="338554"/>
          </a:xfrm>
          <a:prstGeom prst="rect">
            <a:avLst/>
          </a:prstGeom>
        </p:spPr>
        <p:txBody>
          <a:bodyPr wrap="square">
            <a:spAutoFit/>
          </a:bodyPr>
          <a:lstStyle/>
          <a:p>
            <a:pPr lvl="0" eaLnBrk="0" fontAlgn="base" hangingPunct="0">
              <a:spcBef>
                <a:spcPct val="0"/>
              </a:spcBef>
              <a:spcAft>
                <a:spcPct val="0"/>
              </a:spcAft>
            </a:pPr>
            <a:r>
              <a:rPr lang="en-GB" sz="1600" b="1" dirty="0" smtClean="0">
                <a:latin typeface="Arial" pitchFamily="34" charset="0"/>
                <a:cs typeface="Arial" pitchFamily="34" charset="0"/>
              </a:rPr>
              <a:t>Experience: Joint Ventures / Major Sub-Contracts:</a:t>
            </a:r>
            <a:endParaRPr kumimoji="0" lang="en-GB" sz="1600" b="0" i="0" strike="noStrike" cap="none" normalizeH="0" baseline="0" dirty="0" smtClean="0">
              <a:ln>
                <a:noFill/>
              </a:ln>
              <a:solidFill>
                <a:schemeClr val="tx1"/>
              </a:solidFill>
              <a:effectLst/>
              <a:latin typeface="Arial" pitchFamily="34" charset="0"/>
              <a:cs typeface="Arial" pitchFamily="34" charset="0"/>
            </a:endParaRPr>
          </a:p>
        </p:txBody>
      </p:sp>
      <p:pic>
        <p:nvPicPr>
          <p:cNvPr id="25" name="Picture 24" descr="GPS Logo - 2.jpg.png"/>
          <p:cNvPicPr>
            <a:picLocks noChangeAspect="1"/>
          </p:cNvPicPr>
          <p:nvPr/>
        </p:nvPicPr>
        <p:blipFill>
          <a:blip r:embed="rId1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0453"/>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0512" y="2564904"/>
            <a:ext cx="89154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Core Business Activities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584515" y="1556792"/>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4515" y="2060848"/>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84515" y="2636912"/>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4515" y="3212976"/>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4515" y="3746292"/>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84515" y="4293096"/>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84515" y="4847215"/>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4515" y="5387846"/>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Rectangle 15"/>
          <p:cNvSpPr/>
          <p:nvPr/>
        </p:nvSpPr>
        <p:spPr>
          <a:xfrm>
            <a:off x="0" y="661166"/>
            <a:ext cx="9906000" cy="576064"/>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9" name="Rectangle 1"/>
          <p:cNvSpPr>
            <a:spLocks noChangeArrowheads="1"/>
          </p:cNvSpPr>
          <p:nvPr/>
        </p:nvSpPr>
        <p:spPr bwMode="auto">
          <a:xfrm>
            <a:off x="309530" y="716895"/>
            <a:ext cx="9286940" cy="541686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57188" indent="-185738" eaLnBrk="0" fontAlgn="base" hangingPunct="0">
              <a:spcBef>
                <a:spcPct val="0"/>
              </a:spcBef>
            </a:pPr>
            <a:r>
              <a:rPr kumimoji="0" lang="en-GB" sz="2000" b="1" i="0" u="none" strike="noStrike" cap="none" normalizeH="0" baseline="0" dirty="0" smtClean="0">
                <a:ln>
                  <a:noFill/>
                </a:ln>
                <a:solidFill>
                  <a:schemeClr val="tx1"/>
                </a:solidFill>
                <a:effectLst/>
                <a:latin typeface="Arial" pitchFamily="34" charset="0"/>
                <a:ea typeface="Calibri" pitchFamily="34" charset="0"/>
                <a:cs typeface="Arial" pitchFamily="34" charset="0"/>
              </a:rPr>
              <a:t>Engineering, Procurement and Construction (EPC)</a:t>
            </a:r>
          </a:p>
          <a:p>
            <a:pPr marL="357188" indent="-185738" eaLnBrk="0" fontAlgn="base" hangingPunct="0">
              <a:spcBef>
                <a:spcPct val="0"/>
              </a:spcBef>
              <a:buFontTx/>
              <a:buChar char="•"/>
            </a:pPr>
            <a:endParaRPr kumimoji="0" lang="en-GB" sz="20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720725" lvl="1" indent="-18573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Greenfield and Brownfield On-Plot and Off-Plot facilities;</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720725" lvl="1" indent="-18573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Cross-Country Pipeline and Flow-line Construction;</a:t>
            </a:r>
          </a:p>
          <a:p>
            <a:pPr marL="720725" lvl="1" indent="-185738" eaLnBrk="0" fontAlgn="base" hangingPunct="0">
              <a:lnSpc>
                <a:spcPct val="200000"/>
              </a:lnSpc>
              <a:spcBef>
                <a:spcPct val="0"/>
              </a:spcBef>
              <a:buFontTx/>
              <a:buChar char="•"/>
            </a:pPr>
            <a:r>
              <a:rPr lang="en-GB" dirty="0" smtClean="0">
                <a:latin typeface="Arial" pitchFamily="34" charset="0"/>
                <a:cs typeface="Arial" pitchFamily="34" charset="0"/>
              </a:rPr>
              <a:t>Fuel Storage &amp; Handling Systems including related facilities;</a:t>
            </a:r>
          </a:p>
          <a:p>
            <a:pPr marL="720725" lvl="1" indent="-18573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Large Compressor and Gathering Stations;</a:t>
            </a:r>
          </a:p>
          <a:p>
            <a:pPr marL="720725" lvl="1" indent="-185738" eaLnBrk="0" fontAlgn="base" hangingPunct="0">
              <a:lnSpc>
                <a:spcPct val="200000"/>
              </a:lnSpc>
              <a:spcBef>
                <a:spcPct val="0"/>
              </a:spcBef>
              <a:buFontTx/>
              <a:buChar char="•"/>
            </a:pPr>
            <a:r>
              <a:rPr lang="en-GB" dirty="0" smtClean="0">
                <a:latin typeface="Arial" pitchFamily="34" charset="0"/>
                <a:cs typeface="Arial" pitchFamily="34" charset="0"/>
              </a:rPr>
              <a:t>Pre-Commissioning and Commissioning Activities;</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720725" lvl="1" indent="-18573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Heavy Civil Construction related to Oil and Gas projects;</a:t>
            </a:r>
          </a:p>
          <a:p>
            <a:pPr marL="720725" lvl="1" indent="-185738" eaLnBrk="0" fontAlgn="base" hangingPunct="0">
              <a:lnSpc>
                <a:spcPct val="200000"/>
              </a:lnSpc>
              <a:spcBef>
                <a:spcPct val="0"/>
              </a:spcBef>
              <a:buFontTx/>
              <a:buChar char="•"/>
            </a:pPr>
            <a:r>
              <a:rPr lang="en-GB" dirty="0" smtClean="0">
                <a:latin typeface="Arial" pitchFamily="34" charset="0"/>
                <a:ea typeface="Calibri" pitchFamily="34" charset="0"/>
                <a:cs typeface="Arial" pitchFamily="34" charset="0"/>
              </a:rPr>
              <a:t>Water Transmission Systems &amp; Pumping Stations;</a:t>
            </a:r>
          </a:p>
          <a:p>
            <a:pPr marL="720725" lvl="1" indent="-18573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Wastewater Conveyor</a:t>
            </a:r>
            <a:r>
              <a:rPr kumimoji="0" lang="en-GB" b="0" i="0" u="none" strike="noStrike" cap="none" normalizeH="0" dirty="0" smtClean="0">
                <a:ln>
                  <a:noFill/>
                </a:ln>
                <a:solidFill>
                  <a:schemeClr val="tx1"/>
                </a:solidFill>
                <a:effectLst/>
                <a:latin typeface="Arial" pitchFamily="34" charset="0"/>
                <a:ea typeface="Calibri" pitchFamily="34" charset="0"/>
                <a:cs typeface="Arial" pitchFamily="34" charset="0"/>
              </a:rPr>
              <a:t> Systems and Treatment Plants;</a:t>
            </a:r>
            <a:endPar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720725" lvl="1" indent="-185738" eaLnBrk="0" fontAlgn="base" hangingPunct="0">
              <a:lnSpc>
                <a:spcPct val="200000"/>
              </a:lnSpc>
              <a:spcBef>
                <a:spcPct val="0"/>
              </a:spcBef>
              <a:buFontTx/>
              <a:buChar char="•"/>
            </a:pPr>
            <a:endParaRPr kumimoji="0" lang="en-GB" sz="9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7" name="Picture 16"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0625"/>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3074" name="Picture 2" descr="G:\Local Disk (E)\Job Pictures\PHOTO\SAM_6553.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1763141"/>
            <a:ext cx="9906000" cy="4186139"/>
          </a:xfrm>
          <a:prstGeom prst="rect">
            <a:avLst/>
          </a:prstGeom>
          <a:ln>
            <a:noFill/>
          </a:ln>
          <a:effectLst>
            <a:outerShdw blurRad="292100" dist="139700" dir="2700000" algn="tl" rotWithShape="0">
              <a:srgbClr val="333333">
                <a:alpha val="65000"/>
              </a:srgbClr>
            </a:outerShdw>
          </a:effectLst>
        </p:spPr>
      </p:pic>
      <p:pic>
        <p:nvPicPr>
          <p:cNvPr id="3075" name="Picture 3" descr="G:\Local Disk (E)\Job Pictures\PHOTO\SAM_6562.jpg"/>
          <p:cNvPicPr>
            <a:picLocks noChangeAspect="1" noChangeArrowheads="1"/>
          </p:cNvPicPr>
          <p:nvPr/>
        </p:nvPicPr>
        <p:blipFill>
          <a:blip r:embed="rId3" cstate="print"/>
          <a:srcRect/>
          <a:stretch>
            <a:fillRect/>
          </a:stretch>
        </p:blipFill>
        <p:spPr bwMode="auto">
          <a:xfrm>
            <a:off x="272480" y="4509121"/>
            <a:ext cx="4602511" cy="2028269"/>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10"/>
          <p:cNvSpPr/>
          <p:nvPr/>
        </p:nvSpPr>
        <p:spPr>
          <a:xfrm>
            <a:off x="0" y="368089"/>
            <a:ext cx="9906000"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376546"/>
            <a:ext cx="9477503" cy="338554"/>
          </a:xfrm>
          <a:prstGeom prst="rect">
            <a:avLst/>
          </a:prstGeom>
        </p:spPr>
        <p:txBody>
          <a:bodyPr wrap="square">
            <a:spAutoFit/>
          </a:bodyPr>
          <a:lstStyle/>
          <a:p>
            <a:pPr marL="357188" indent="-185738" eaLnBrk="0" fontAlgn="base" hangingPunct="0">
              <a:spcBef>
                <a:spcPct val="0"/>
              </a:spcBef>
            </a:pPr>
            <a:r>
              <a:rPr lang="en-GB" sz="1600" b="1" dirty="0" smtClean="0">
                <a:latin typeface="Arial" pitchFamily="34" charset="0"/>
                <a:ea typeface="Calibri" pitchFamily="34" charset="0"/>
                <a:cs typeface="Arial" pitchFamily="34" charset="0"/>
              </a:rPr>
              <a:t>Engineering, Procurement and Construction (EPC)</a:t>
            </a:r>
          </a:p>
        </p:txBody>
      </p:sp>
      <p:sp>
        <p:nvSpPr>
          <p:cNvPr id="12" name="Text Box 74"/>
          <p:cNvSpPr txBox="1">
            <a:spLocks noChangeArrowheads="1"/>
          </p:cNvSpPr>
          <p:nvPr/>
        </p:nvSpPr>
        <p:spPr bwMode="auto">
          <a:xfrm>
            <a:off x="194472" y="764704"/>
            <a:ext cx="9517057" cy="1231106"/>
          </a:xfrm>
          <a:prstGeom prst="rect">
            <a:avLst/>
          </a:prstGeom>
          <a:noFill/>
          <a:ln w="12700" cap="sq">
            <a:noFill/>
            <a:miter lim="800000"/>
            <a:headEnd type="none" w="sm" len="sm"/>
            <a:tailEnd type="none" w="sm" len="sm"/>
          </a:ln>
        </p:spPr>
        <p:txBody>
          <a:bodyPr wrap="square">
            <a:spAutoFit/>
          </a:bodyPr>
          <a:lstStyle/>
          <a:p>
            <a:pPr algn="just"/>
            <a:r>
              <a:rPr kumimoji="1" lang="en-US" sz="1300" dirty="0" smtClean="0">
                <a:effectLst>
                  <a:glow rad="101600">
                    <a:srgbClr val="FFC000">
                      <a:alpha val="60000"/>
                    </a:srgbClr>
                  </a:glow>
                </a:effectLst>
                <a:latin typeface="Trebuchet MS" pitchFamily="34" charset="0"/>
                <a:cs typeface="Arial" charset="0"/>
              </a:rPr>
              <a:t>GPS </a:t>
            </a:r>
            <a:r>
              <a:rPr kumimoji="1" lang="en-US" sz="1300" dirty="0">
                <a:effectLst>
                  <a:glow rad="101600">
                    <a:srgbClr val="FFC000">
                      <a:alpha val="60000"/>
                    </a:srgbClr>
                  </a:glow>
                </a:effectLst>
                <a:latin typeface="Trebuchet MS" pitchFamily="34" charset="0"/>
                <a:cs typeface="Arial" charset="0"/>
              </a:rPr>
              <a:t>hold extensive capabilities as an EPC (Engineering, Procurement &amp; Construction) Contractor for any large value contracts involving Civil, Mechanical, Electrical, Pipeline &amp; Instrumentation Construction.</a:t>
            </a:r>
          </a:p>
          <a:p>
            <a:pPr algn="just"/>
            <a:endParaRPr kumimoji="1" lang="en-US" sz="600" dirty="0">
              <a:effectLst>
                <a:glow rad="101600">
                  <a:srgbClr val="FFC000">
                    <a:alpha val="60000"/>
                  </a:srgbClr>
                </a:glow>
              </a:effectLst>
              <a:latin typeface="Trebuchet MS" pitchFamily="34" charset="0"/>
              <a:cs typeface="Arial" charset="0"/>
            </a:endParaRPr>
          </a:p>
          <a:p>
            <a:pPr algn="just"/>
            <a:r>
              <a:rPr kumimoji="1" lang="en-US" sz="1300" dirty="0">
                <a:effectLst>
                  <a:glow rad="101600">
                    <a:srgbClr val="FFC000">
                      <a:alpha val="60000"/>
                    </a:srgbClr>
                  </a:glow>
                </a:effectLst>
                <a:latin typeface="Trebuchet MS" pitchFamily="34" charset="0"/>
                <a:cs typeface="Arial" charset="0"/>
              </a:rPr>
              <a:t>GPS is highly experienced in Greenfield and Brownfield EPC projects for CME &amp; I Facilities and pipeline / flow line construction, including all types of fabrication works, design, fabrication and erection of petroleum storage tanks, related civil works / earth works and related building works. </a:t>
            </a:r>
          </a:p>
        </p:txBody>
      </p:sp>
      <p:sp>
        <p:nvSpPr>
          <p:cNvPr id="13" name="Rectangle 1"/>
          <p:cNvSpPr>
            <a:spLocks noChangeArrowheads="1"/>
          </p:cNvSpPr>
          <p:nvPr/>
        </p:nvSpPr>
        <p:spPr bwMode="auto">
          <a:xfrm>
            <a:off x="5223030" y="6055986"/>
            <a:ext cx="3042338"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0000"/>
                </a:solidFill>
                <a:effectLst/>
                <a:latin typeface="Trebuchet MS" pitchFamily="34" charset="0"/>
                <a:ea typeface="Calibri" pitchFamily="34" charset="0"/>
                <a:cs typeface="Arial" pitchFamily="34" charset="0"/>
              </a:rPr>
              <a:t>Products Storage Facilities at </a:t>
            </a:r>
            <a:r>
              <a:rPr kumimoji="0" lang="en-US" sz="1200" b="1" i="0" u="none" strike="noStrike" cap="none" normalizeH="0" baseline="0" dirty="0" err="1" smtClean="0">
                <a:ln>
                  <a:noFill/>
                </a:ln>
                <a:solidFill>
                  <a:srgbClr val="000000"/>
                </a:solidFill>
                <a:effectLst/>
                <a:latin typeface="Trebuchet MS" pitchFamily="34" charset="0"/>
                <a:ea typeface="Calibri" pitchFamily="34" charset="0"/>
                <a:cs typeface="Arial" pitchFamily="34" charset="0"/>
              </a:rPr>
              <a:t>Salalah</a:t>
            </a:r>
            <a:endParaRPr kumimoji="0" lang="en-US" sz="1200" b="1" i="0" u="none" strike="noStrike" cap="none" normalizeH="0" baseline="0" dirty="0" smtClean="0">
              <a:ln>
                <a:noFill/>
              </a:ln>
              <a:solidFill>
                <a:srgbClr val="000000"/>
              </a:solidFill>
              <a:effectLst/>
              <a:latin typeface="Trebuchet MS" pitchFamily="34" charset="0"/>
              <a:ea typeface="Calibri"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lang="en-US" sz="1200" b="1" dirty="0" smtClean="0">
                <a:solidFill>
                  <a:srgbClr val="000000"/>
                </a:solidFill>
                <a:latin typeface="Trebuchet MS" pitchFamily="34" charset="0"/>
                <a:ea typeface="Calibri" pitchFamily="34" charset="0"/>
                <a:cs typeface="Arial" pitchFamily="34" charset="0"/>
              </a:rPr>
              <a:t>For Mina Petroleum Corporation</a:t>
            </a:r>
            <a:endParaRPr kumimoji="0" lang="en-GB" sz="1200" b="0" i="0" u="none" strike="noStrike" cap="none" normalizeH="0" baseline="0" dirty="0" smtClean="0">
              <a:ln>
                <a:noFill/>
              </a:ln>
              <a:solidFill>
                <a:schemeClr val="tx1"/>
              </a:solidFill>
              <a:effectLst/>
              <a:latin typeface="Trebuchet MS" pitchFamily="34" charset="0"/>
              <a:cs typeface="Arial" pitchFamily="34" charset="0"/>
            </a:endParaRPr>
          </a:p>
        </p:txBody>
      </p:sp>
      <p:pic>
        <p:nvPicPr>
          <p:cNvPr id="14" name="Picture 13"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0234"/>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TextBox 4"/>
          <p:cNvSpPr txBox="1"/>
          <p:nvPr/>
        </p:nvSpPr>
        <p:spPr>
          <a:xfrm>
            <a:off x="5994815" y="3204266"/>
            <a:ext cx="2797561" cy="461665"/>
          </a:xfrm>
          <a:prstGeom prst="rect">
            <a:avLst/>
          </a:prstGeom>
          <a:noFill/>
        </p:spPr>
        <p:txBody>
          <a:bodyPr wrap="none" rtlCol="0">
            <a:spAutoFit/>
          </a:bodyPr>
          <a:lstStyle/>
          <a:p>
            <a:pPr algn="ctr"/>
            <a:r>
              <a:rPr lang="en-US" sz="1200" dirty="0" smtClean="0">
                <a:latin typeface="Trebuchet MS" pitchFamily="34" charset="0"/>
              </a:rPr>
              <a:t>3D Model of Crude Stabilization Plant </a:t>
            </a:r>
          </a:p>
          <a:p>
            <a:pPr algn="ctr"/>
            <a:r>
              <a:rPr lang="en-US" sz="1200" dirty="0" smtClean="0">
                <a:latin typeface="Trebuchet MS" pitchFamily="34" charset="0"/>
              </a:rPr>
              <a:t>for Occidental Group in Oman</a:t>
            </a:r>
          </a:p>
        </p:txBody>
      </p:sp>
      <p:pic>
        <p:nvPicPr>
          <p:cNvPr id="1033" name="Picture 9" descr="C:\Users\Admin\Desktop\Project Pictures - Water Projects\OXY CSU\CSU MODEL snapshots\OVERALL3.bmp"/>
          <p:cNvPicPr>
            <a:picLocks noChangeAspect="1" noChangeArrowheads="1"/>
          </p:cNvPicPr>
          <p:nvPr/>
        </p:nvPicPr>
        <p:blipFill>
          <a:blip r:embed="rId2" cstate="print"/>
          <a:srcRect/>
          <a:stretch>
            <a:fillRect/>
          </a:stretch>
        </p:blipFill>
        <p:spPr bwMode="auto">
          <a:xfrm>
            <a:off x="350489" y="3284984"/>
            <a:ext cx="4684195" cy="2990560"/>
          </a:xfrm>
          <a:prstGeom prst="rect">
            <a:avLst/>
          </a:prstGeom>
          <a:ln>
            <a:noFill/>
          </a:ln>
          <a:effectLst>
            <a:outerShdw blurRad="292100" dist="139700" dir="2700000" algn="tl" rotWithShape="0">
              <a:srgbClr val="333333">
                <a:alpha val="65000"/>
              </a:srgbClr>
            </a:outerShdw>
          </a:effectLst>
        </p:spPr>
      </p:pic>
      <p:pic>
        <p:nvPicPr>
          <p:cNvPr id="1032" name="Picture 8" descr="C:\Users\Admin\Desktop\Project Pictures - Water Projects\OXY CSU\CSU MODEL snapshots\exchangers 2.bmp"/>
          <p:cNvPicPr>
            <a:picLocks noChangeAspect="1" noChangeArrowheads="1"/>
          </p:cNvPicPr>
          <p:nvPr/>
        </p:nvPicPr>
        <p:blipFill>
          <a:blip r:embed="rId3" cstate="print"/>
          <a:srcRect l="4657" r="8420" b="30402"/>
          <a:stretch>
            <a:fillRect/>
          </a:stretch>
        </p:blipFill>
        <p:spPr bwMode="auto">
          <a:xfrm>
            <a:off x="5187026" y="3789041"/>
            <a:ext cx="4446494" cy="2160240"/>
          </a:xfrm>
          <a:prstGeom prst="rect">
            <a:avLst/>
          </a:prstGeom>
          <a:ln>
            <a:noFill/>
          </a:ln>
          <a:effectLst>
            <a:outerShdw blurRad="292100" dist="139700" dir="2700000" algn="tl" rotWithShape="0">
              <a:srgbClr val="333333">
                <a:alpha val="65000"/>
              </a:srgbClr>
            </a:outerShdw>
          </a:effectLst>
        </p:spPr>
      </p:pic>
      <p:pic>
        <p:nvPicPr>
          <p:cNvPr id="1035" name="Picture 11" descr="C:\Users\Admin\Desktop\Project Pictures - Water Projects\OXY CSU\CSU MODEL snapshots\View from reflux pump 2.bmp"/>
          <p:cNvPicPr>
            <a:picLocks noChangeAspect="1" noChangeArrowheads="1"/>
          </p:cNvPicPr>
          <p:nvPr/>
        </p:nvPicPr>
        <p:blipFill>
          <a:blip r:embed="rId4" cstate="print"/>
          <a:srcRect t="2736"/>
          <a:stretch>
            <a:fillRect/>
          </a:stretch>
        </p:blipFill>
        <p:spPr bwMode="auto">
          <a:xfrm>
            <a:off x="5187026" y="581320"/>
            <a:ext cx="4446494" cy="2465540"/>
          </a:xfrm>
          <a:prstGeom prst="rect">
            <a:avLst/>
          </a:prstGeom>
          <a:ln>
            <a:noFill/>
          </a:ln>
          <a:effectLst>
            <a:outerShdw blurRad="292100" dist="139700" dir="2700000" algn="tl" rotWithShape="0">
              <a:srgbClr val="333333">
                <a:alpha val="65000"/>
              </a:srgbClr>
            </a:outerShdw>
          </a:effectLst>
        </p:spPr>
      </p:pic>
      <p:pic>
        <p:nvPicPr>
          <p:cNvPr id="1036" name="Picture 12" descr="C:\Users\Admin\Desktop\Project Pictures - Water Projects\OXY CSU\CSU MODEL snapshots\view2 from reflux pump.bmp"/>
          <p:cNvPicPr>
            <a:picLocks noChangeAspect="1" noChangeArrowheads="1"/>
          </p:cNvPicPr>
          <p:nvPr/>
        </p:nvPicPr>
        <p:blipFill>
          <a:blip r:embed="rId5" cstate="print"/>
          <a:srcRect/>
          <a:stretch>
            <a:fillRect/>
          </a:stretch>
        </p:blipFill>
        <p:spPr bwMode="auto">
          <a:xfrm>
            <a:off x="350489" y="332074"/>
            <a:ext cx="4687301" cy="3024918"/>
          </a:xfrm>
          <a:prstGeom prst="rect">
            <a:avLst/>
          </a:prstGeom>
          <a:ln>
            <a:noFill/>
          </a:ln>
          <a:effectLst>
            <a:outerShdw blurRad="292100" dist="139700" dir="2700000" algn="tl" rotWithShape="0">
              <a:srgbClr val="333333">
                <a:alpha val="65000"/>
              </a:srgbClr>
            </a:outerShdw>
          </a:effectLst>
        </p:spPr>
      </p:pic>
      <p:pic>
        <p:nvPicPr>
          <p:cNvPr id="10" name="Picture 9" descr="GPS Logo - 2.jpg.png"/>
          <p:cNvPicPr>
            <a:picLocks noChangeAspect="1"/>
          </p:cNvPicPr>
          <p:nvPr/>
        </p:nvPicPr>
        <p:blipFill>
          <a:blip r:embed="rId6"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9625"/>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 name="Rectangle 3"/>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TextBox 4"/>
          <p:cNvSpPr txBox="1"/>
          <p:nvPr/>
        </p:nvSpPr>
        <p:spPr>
          <a:xfrm>
            <a:off x="3770190" y="5991672"/>
            <a:ext cx="3367053" cy="461665"/>
          </a:xfrm>
          <a:prstGeom prst="rect">
            <a:avLst/>
          </a:prstGeom>
          <a:noFill/>
        </p:spPr>
        <p:txBody>
          <a:bodyPr wrap="square" rtlCol="0">
            <a:spAutoFit/>
          </a:bodyPr>
          <a:lstStyle/>
          <a:p>
            <a:pPr algn="ctr"/>
            <a:r>
              <a:rPr lang="en-US" sz="1200" dirty="0" smtClean="0">
                <a:latin typeface="Trebuchet MS" pitchFamily="34" charset="0"/>
              </a:rPr>
              <a:t>EPC of Crude Stabilization Plant </a:t>
            </a:r>
          </a:p>
          <a:p>
            <a:pPr algn="ctr"/>
            <a:r>
              <a:rPr lang="en-US" sz="1200" dirty="0" smtClean="0">
                <a:latin typeface="Trebuchet MS" pitchFamily="34" charset="0"/>
              </a:rPr>
              <a:t>for Occidental Group in Oman</a:t>
            </a:r>
          </a:p>
        </p:txBody>
      </p:sp>
      <p:pic>
        <p:nvPicPr>
          <p:cNvPr id="1026" name="Picture 2" descr="C:\Users\Admin\Desktop\Project Pictures - Water Projects\OXY CSU\Reboiler Erection Pictures\2012-11-23 07.32.48.jpg"/>
          <p:cNvPicPr>
            <a:picLocks noChangeAspect="1" noChangeArrowheads="1"/>
          </p:cNvPicPr>
          <p:nvPr/>
        </p:nvPicPr>
        <p:blipFill>
          <a:blip r:embed="rId2" cstate="print"/>
          <a:srcRect/>
          <a:stretch>
            <a:fillRect/>
          </a:stretch>
        </p:blipFill>
        <p:spPr bwMode="auto">
          <a:xfrm>
            <a:off x="796081" y="404664"/>
            <a:ext cx="7696494" cy="5328592"/>
          </a:xfrm>
          <a:prstGeom prst="rect">
            <a:avLst/>
          </a:prstGeom>
          <a:ln>
            <a:noFill/>
          </a:ln>
          <a:effectLst>
            <a:outerShdw blurRad="292100" dist="139700" dir="2700000" algn="tl" rotWithShape="0">
              <a:srgbClr val="333333">
                <a:alpha val="65000"/>
              </a:srgbClr>
            </a:outerShdw>
          </a:effectLst>
        </p:spPr>
      </p:pic>
      <p:pic>
        <p:nvPicPr>
          <p:cNvPr id="1027" name="Picture 3" descr="C:\Users\Admin\Desktop\Project Pictures - Water Projects\OXY CSU\Reboiler Erection Pictures\2012-11-23 07.33.05.jpg"/>
          <p:cNvPicPr>
            <a:picLocks noChangeAspect="1" noChangeArrowheads="1"/>
          </p:cNvPicPr>
          <p:nvPr/>
        </p:nvPicPr>
        <p:blipFill>
          <a:blip r:embed="rId3" cstate="print"/>
          <a:srcRect l="4762" r="7143"/>
          <a:stretch>
            <a:fillRect/>
          </a:stretch>
        </p:blipFill>
        <p:spPr bwMode="auto">
          <a:xfrm>
            <a:off x="350489" y="476672"/>
            <a:ext cx="2886321" cy="2268359"/>
          </a:xfrm>
          <a:prstGeom prst="rect">
            <a:avLst/>
          </a:prstGeom>
          <a:ln>
            <a:noFill/>
          </a:ln>
          <a:effectLst>
            <a:outerShdw blurRad="292100" dist="139700" dir="2700000" algn="tl" rotWithShape="0">
              <a:srgbClr val="333333">
                <a:alpha val="65000"/>
              </a:srgbClr>
            </a:outerShdw>
          </a:effectLst>
        </p:spPr>
      </p:pic>
      <p:pic>
        <p:nvPicPr>
          <p:cNvPr id="1029" name="Picture 5" descr="C:\Users\Admin\Desktop\Project Pictures - Water Projects\OXY CSU\Reboiler Erection Pictures\2012-11-25 09.14.14.jpg"/>
          <p:cNvPicPr>
            <a:picLocks noChangeAspect="1" noChangeArrowheads="1"/>
          </p:cNvPicPr>
          <p:nvPr/>
        </p:nvPicPr>
        <p:blipFill>
          <a:blip r:embed="rId4" cstate="print"/>
          <a:srcRect l="12260" r="21535"/>
          <a:stretch>
            <a:fillRect/>
          </a:stretch>
        </p:blipFill>
        <p:spPr bwMode="auto">
          <a:xfrm>
            <a:off x="7076946" y="764704"/>
            <a:ext cx="2556575" cy="4752528"/>
          </a:xfrm>
          <a:prstGeom prst="rect">
            <a:avLst/>
          </a:prstGeom>
          <a:ln>
            <a:noFill/>
          </a:ln>
          <a:effectLst>
            <a:outerShdw blurRad="292100" dist="139700" dir="2700000" algn="tl" rotWithShape="0">
              <a:srgbClr val="333333">
                <a:alpha val="65000"/>
              </a:srgbClr>
            </a:outerShdw>
          </a:effectLst>
        </p:spPr>
      </p:pic>
      <p:pic>
        <p:nvPicPr>
          <p:cNvPr id="1030" name="Picture 6" descr="C:\Users\Admin\Desktop\Project Pictures - Water Projects\OXY CSU\Reboiler Erection Pictures\2012-11-25 11.35.42.jpg"/>
          <p:cNvPicPr>
            <a:picLocks noChangeAspect="1" noChangeArrowheads="1"/>
          </p:cNvPicPr>
          <p:nvPr/>
        </p:nvPicPr>
        <p:blipFill>
          <a:blip r:embed="rId5" cstate="print"/>
          <a:srcRect l="4568" r="6356" b="13053"/>
          <a:stretch>
            <a:fillRect/>
          </a:stretch>
        </p:blipFill>
        <p:spPr bwMode="auto">
          <a:xfrm>
            <a:off x="350489" y="2924944"/>
            <a:ext cx="2886321" cy="3467302"/>
          </a:xfrm>
          <a:prstGeom prst="rect">
            <a:avLst/>
          </a:prstGeom>
          <a:ln>
            <a:noFill/>
          </a:ln>
          <a:effectLst>
            <a:outerShdw blurRad="292100" dist="139700" dir="2700000" algn="tl" rotWithShape="0">
              <a:srgbClr val="333333">
                <a:alpha val="65000"/>
              </a:srgbClr>
            </a:outerShdw>
          </a:effectLst>
        </p:spPr>
      </p:pic>
      <p:pic>
        <p:nvPicPr>
          <p:cNvPr id="1031" name="Picture 7" descr="C:\Users\Admin\Desktop\Project Pictures - Water Projects\OXY CSU\CSU MODEL snapshots\Column 1.bmp"/>
          <p:cNvPicPr>
            <a:picLocks noChangeAspect="1" noChangeArrowheads="1"/>
          </p:cNvPicPr>
          <p:nvPr/>
        </p:nvPicPr>
        <p:blipFill>
          <a:blip r:embed="rId6" cstate="print"/>
          <a:srcRect/>
          <a:stretch>
            <a:fillRect/>
          </a:stretch>
        </p:blipFill>
        <p:spPr bwMode="auto">
          <a:xfrm>
            <a:off x="7070621" y="764704"/>
            <a:ext cx="1054862" cy="2321074"/>
          </a:xfrm>
          <a:prstGeom prst="rect">
            <a:avLst/>
          </a:prstGeom>
          <a:noFill/>
        </p:spPr>
      </p:pic>
      <p:pic>
        <p:nvPicPr>
          <p:cNvPr id="11" name="Picture 10" descr="GPS Logo - 2.jpg.png"/>
          <p:cNvPicPr>
            <a:picLocks noChangeAspect="1"/>
          </p:cNvPicPr>
          <p:nvPr/>
        </p:nvPicPr>
        <p:blipFill>
          <a:blip r:embed="rId7"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2609"/>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Rectangle 1"/>
          <p:cNvSpPr>
            <a:spLocks noChangeArrowheads="1"/>
          </p:cNvSpPr>
          <p:nvPr/>
        </p:nvSpPr>
        <p:spPr bwMode="auto">
          <a:xfrm>
            <a:off x="6435165" y="4820959"/>
            <a:ext cx="3276364"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0000"/>
                </a:solidFill>
                <a:effectLst/>
                <a:latin typeface="Trebuchet MS" pitchFamily="34" charset="0"/>
                <a:ea typeface="Calibri" pitchFamily="34" charset="0"/>
                <a:cs typeface="Arial" pitchFamily="34" charset="0"/>
              </a:rPr>
              <a:t>Muscat – </a:t>
            </a:r>
            <a:r>
              <a:rPr kumimoji="0" lang="en-US" sz="1200" b="1" i="0" u="none" strike="noStrike" cap="none" normalizeH="0" baseline="0" dirty="0" err="1" smtClean="0">
                <a:ln>
                  <a:noFill/>
                </a:ln>
                <a:solidFill>
                  <a:srgbClr val="000000"/>
                </a:solidFill>
                <a:effectLst/>
                <a:latin typeface="Trebuchet MS" pitchFamily="34" charset="0"/>
                <a:ea typeface="Calibri" pitchFamily="34" charset="0"/>
                <a:cs typeface="Arial" pitchFamily="34" charset="0"/>
              </a:rPr>
              <a:t>Sohar</a:t>
            </a:r>
            <a:r>
              <a:rPr kumimoji="0" lang="en-US" sz="1200" b="1" i="0" u="none" strike="noStrike" cap="none" normalizeH="0" baseline="0" dirty="0" smtClean="0">
                <a:ln>
                  <a:noFill/>
                </a:ln>
                <a:solidFill>
                  <a:srgbClr val="000000"/>
                </a:solidFill>
                <a:effectLst/>
                <a:latin typeface="Trebuchet MS" pitchFamily="34" charset="0"/>
                <a:ea typeface="Calibri" pitchFamily="34" charset="0"/>
                <a:cs typeface="Arial" pitchFamily="34" charset="0"/>
              </a:rPr>
              <a:t> Products Pipeline Project (MSPP)</a:t>
            </a:r>
          </a:p>
          <a:p>
            <a:pPr marL="0" marR="0" lvl="0" indent="0" algn="ctr" defTabSz="914400" rtl="0" eaLnBrk="1" fontAlgn="base" latinLnBrk="0" hangingPunct="1">
              <a:lnSpc>
                <a:spcPct val="100000"/>
              </a:lnSpc>
              <a:spcBef>
                <a:spcPct val="0"/>
              </a:spcBef>
              <a:spcAft>
                <a:spcPct val="0"/>
              </a:spcAft>
              <a:buClrTx/>
              <a:buSzTx/>
              <a:buFontTx/>
              <a:buNone/>
              <a:tabLst/>
            </a:pPr>
            <a:endParaRPr lang="en-US" sz="1200" b="1" dirty="0" smtClean="0">
              <a:solidFill>
                <a:srgbClr val="000000"/>
              </a:solidFill>
              <a:latin typeface="Trebuchet MS" pitchFamily="34" charset="0"/>
              <a:ea typeface="Calibri"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000000"/>
                </a:solidFill>
                <a:effectLst/>
                <a:latin typeface="Trebuchet MS" pitchFamily="34" charset="0"/>
                <a:ea typeface="Calibri" pitchFamily="34" charset="0"/>
                <a:cs typeface="Arial" pitchFamily="34" charset="0"/>
              </a:rPr>
              <a:t>Al </a:t>
            </a:r>
            <a:r>
              <a:rPr kumimoji="0" lang="en-US" sz="1200" b="1" i="0" u="none" strike="noStrike" cap="none" normalizeH="0" baseline="0" dirty="0" err="1" smtClean="0">
                <a:ln>
                  <a:noFill/>
                </a:ln>
                <a:solidFill>
                  <a:srgbClr val="000000"/>
                </a:solidFill>
                <a:effectLst/>
                <a:latin typeface="Trebuchet MS" pitchFamily="34" charset="0"/>
                <a:ea typeface="Calibri" pitchFamily="34" charset="0"/>
                <a:cs typeface="Arial" pitchFamily="34" charset="0"/>
              </a:rPr>
              <a:t>Jiffnain</a:t>
            </a:r>
            <a:r>
              <a:rPr kumimoji="0" lang="en-US" sz="1200" b="1" i="0" u="none" strike="noStrike" cap="none" normalizeH="0" dirty="0" smtClean="0">
                <a:ln>
                  <a:noFill/>
                </a:ln>
                <a:solidFill>
                  <a:srgbClr val="000000"/>
                </a:solidFill>
                <a:effectLst/>
                <a:latin typeface="Trebuchet MS" pitchFamily="34" charset="0"/>
                <a:ea typeface="Calibri" pitchFamily="34" charset="0"/>
                <a:cs typeface="Arial" pitchFamily="34" charset="0"/>
              </a:rPr>
              <a:t> Storage Facilities (14 Tanks)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dirty="0" smtClean="0">
                <a:ln>
                  <a:noFill/>
                </a:ln>
                <a:solidFill>
                  <a:srgbClr val="000000"/>
                </a:solidFill>
                <a:effectLst/>
                <a:latin typeface="Trebuchet MS" pitchFamily="34" charset="0"/>
                <a:ea typeface="Calibri" pitchFamily="34" charset="0"/>
                <a:cs typeface="Arial" pitchFamily="34" charset="0"/>
              </a:rPr>
              <a:t>&amp;</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dirty="0" smtClean="0">
                <a:ln>
                  <a:noFill/>
                </a:ln>
                <a:solidFill>
                  <a:srgbClr val="000000"/>
                </a:solidFill>
                <a:effectLst/>
                <a:latin typeface="Trebuchet MS" pitchFamily="34" charset="0"/>
                <a:ea typeface="Calibri" pitchFamily="34" charset="0"/>
                <a:cs typeface="Arial" pitchFamily="34" charset="0"/>
              </a:rPr>
              <a:t>Fuel Handling System at Muscat</a:t>
            </a:r>
          </a:p>
        </p:txBody>
      </p:sp>
      <p:pic>
        <p:nvPicPr>
          <p:cNvPr id="12" name="Content Placeholder 4">
            <a:extLst>
              <a:ext uri="{FF2B5EF4-FFF2-40B4-BE49-F238E27FC236}">
                <a16:creationId xmlns="" xmlns:a16="http://schemas.microsoft.com/office/drawing/2014/main" id="{7F63FD6A-0606-4555-BDD1-D72870890333}"/>
              </a:ext>
            </a:extLst>
          </p:cNvPr>
          <p:cNvPicPr>
            <a:picLocks noChangeAspect="1"/>
          </p:cNvPicPr>
          <p:nvPr/>
        </p:nvPicPr>
        <p:blipFill>
          <a:blip r:embed="rId2" cstate="print">
            <a:extLst>
              <a:ext uri="{28A0092B-C50C-407E-A947-70E740481C1C}">
                <a14:useLocalDpi xmlns="" xmlns:a14="http://schemas.microsoft.com/office/drawing/2010/main" val="0"/>
              </a:ext>
            </a:extLst>
          </a:blip>
          <a:srcRect b="22614"/>
          <a:stretch>
            <a:fillRect/>
          </a:stretch>
        </p:blipFill>
        <p:spPr>
          <a:xfrm>
            <a:off x="-1" y="159762"/>
            <a:ext cx="9906001" cy="4205342"/>
          </a:xfrm>
          <a:prstGeom prst="rect">
            <a:avLst/>
          </a:prstGeom>
          <a:ln>
            <a:noFill/>
          </a:ln>
          <a:effectLst>
            <a:outerShdw blurRad="292100" dist="139700" dir="2700000" algn="tl" rotWithShape="0">
              <a:srgbClr val="333333">
                <a:alpha val="65000"/>
              </a:srgbClr>
            </a:outerShdw>
          </a:effectLst>
        </p:spPr>
      </p:pic>
      <p:pic>
        <p:nvPicPr>
          <p:cNvPr id="5122" name="Picture 2" descr="F:\MSPP - tank construction\MSPP Tanks construction\CIMG9334.JPG"/>
          <p:cNvPicPr>
            <a:picLocks noChangeAspect="1" noChangeArrowheads="1"/>
          </p:cNvPicPr>
          <p:nvPr/>
        </p:nvPicPr>
        <p:blipFill>
          <a:blip r:embed="rId3" cstate="print"/>
          <a:srcRect t="8167" b="7834"/>
          <a:stretch>
            <a:fillRect/>
          </a:stretch>
        </p:blipFill>
        <p:spPr bwMode="auto">
          <a:xfrm>
            <a:off x="272480" y="3501009"/>
            <a:ext cx="6084676" cy="2952328"/>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0" name="Picture 9"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8984"/>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2" cstate="print"/>
          <a:stretch>
            <a:fillRect/>
          </a:stretch>
        </p:blipFill>
        <p:spPr>
          <a:xfrm>
            <a:off x="0" y="159762"/>
            <a:ext cx="9906000" cy="586152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350489" y="6093297"/>
            <a:ext cx="7176797" cy="461665"/>
          </a:xfrm>
          <a:prstGeom prst="rect">
            <a:avLst/>
          </a:prstGeom>
          <a:noFill/>
        </p:spPr>
        <p:txBody>
          <a:bodyPr wrap="square" rtlCol="0">
            <a:spAutoFit/>
          </a:bodyPr>
          <a:lstStyle/>
          <a:p>
            <a:pPr algn="ctr"/>
            <a:r>
              <a:rPr lang="en-GB" sz="1200" dirty="0" smtClean="0">
                <a:latin typeface="Trebuchet MS" pitchFamily="34" charset="0"/>
              </a:rPr>
              <a:t>EPC of Storage and Pumping Facilities at </a:t>
            </a:r>
            <a:r>
              <a:rPr lang="en-GB" sz="1200" dirty="0" err="1" smtClean="0">
                <a:latin typeface="Trebuchet MS" pitchFamily="34" charset="0"/>
              </a:rPr>
              <a:t>Jiffnanin</a:t>
            </a:r>
            <a:r>
              <a:rPr lang="en-GB" sz="1200" dirty="0" smtClean="0">
                <a:latin typeface="Trebuchet MS" pitchFamily="34" charset="0"/>
              </a:rPr>
              <a:t> (Muscat – </a:t>
            </a:r>
            <a:r>
              <a:rPr lang="en-GB" sz="1200" dirty="0" err="1" smtClean="0">
                <a:latin typeface="Trebuchet MS" pitchFamily="34" charset="0"/>
              </a:rPr>
              <a:t>Sohar</a:t>
            </a:r>
            <a:r>
              <a:rPr lang="en-GB" sz="1200" dirty="0" smtClean="0">
                <a:latin typeface="Trebuchet MS" pitchFamily="34" charset="0"/>
              </a:rPr>
              <a:t> Products (Multi) Pipeline, Storage &amp; Fuel Handling Facilities. (Inset) EPC of </a:t>
            </a:r>
            <a:r>
              <a:rPr lang="en-GB" sz="1200" dirty="0" err="1" smtClean="0">
                <a:latin typeface="Trebuchet MS" pitchFamily="34" charset="0"/>
              </a:rPr>
              <a:t>Haban</a:t>
            </a:r>
            <a:r>
              <a:rPr lang="en-GB" sz="1200" dirty="0" smtClean="0">
                <a:latin typeface="Trebuchet MS" pitchFamily="34" charset="0"/>
              </a:rPr>
              <a:t> Field Development.</a:t>
            </a:r>
            <a:endParaRPr lang="en-US" sz="1200" dirty="0">
              <a:latin typeface="Trebuchet MS" pitchFamily="34" charset="0"/>
            </a:endParaRPr>
          </a:p>
        </p:txBody>
      </p:sp>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8" name="Picture 7" descr="GPS Logo - 2.jpg.png"/>
          <p:cNvPicPr>
            <a:picLocks noChangeAspect="1"/>
          </p:cNvPicPr>
          <p:nvPr/>
        </p:nvPicPr>
        <p:blipFill>
          <a:blip r:embed="rId3"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0344"/>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5" name="Rectangle 14"/>
          <p:cNvSpPr/>
          <p:nvPr/>
        </p:nvSpPr>
        <p:spPr>
          <a:xfrm>
            <a:off x="272480" y="1179324"/>
            <a:ext cx="9361040" cy="4985980"/>
          </a:xfrm>
          <a:prstGeom prst="rect">
            <a:avLst/>
          </a:prstGeom>
        </p:spPr>
        <p:txBody>
          <a:bodyPr wrap="square">
            <a:spAutoFit/>
          </a:bodyPr>
          <a:lstStyle/>
          <a:p>
            <a:pPr algn="just"/>
            <a:r>
              <a:rPr lang="en-GB" sz="1700" b="1" dirty="0" smtClean="0"/>
              <a:t>Gulf Petrochemical Services &amp; Trading L.L.C</a:t>
            </a:r>
            <a:r>
              <a:rPr lang="en-GB" sz="1700" dirty="0" smtClean="0"/>
              <a:t> (GPS) is a leading Omani owned Contracting and Trading Company with active participation in Oman's Hydrocarbon, Petrochemical and Energy Sector industries since 1983. </a:t>
            </a:r>
          </a:p>
          <a:p>
            <a:endParaRPr lang="en-GB" sz="1050" dirty="0" smtClean="0"/>
          </a:p>
          <a:p>
            <a:r>
              <a:rPr lang="en-GB" sz="1700" dirty="0" smtClean="0"/>
              <a:t>Core business operations of GPS are as follows:</a:t>
            </a:r>
          </a:p>
          <a:p>
            <a:endParaRPr lang="en-GB" sz="800" dirty="0" smtClean="0"/>
          </a:p>
          <a:p>
            <a:pPr marL="457200" indent="-457200">
              <a:buFont typeface="Wingdings" pitchFamily="2" charset="2"/>
              <a:buChar char="§"/>
            </a:pPr>
            <a:r>
              <a:rPr lang="en-GB" sz="1700" dirty="0" smtClean="0"/>
              <a:t>Engineering, Procurement and Construction (EPC) Contracting (Civil, Mechanical, Electrical, Instrumentation &amp; Structural) for Hydrocarbon and Process Industries;</a:t>
            </a:r>
          </a:p>
          <a:p>
            <a:pPr marL="457200" indent="-457200">
              <a:buFont typeface="Wingdings" pitchFamily="2" charset="2"/>
              <a:buChar char="§"/>
            </a:pPr>
            <a:endParaRPr lang="en-GB" sz="400" dirty="0" smtClean="0"/>
          </a:p>
          <a:p>
            <a:pPr marL="457200" indent="-457200">
              <a:buFont typeface="Wingdings" pitchFamily="2" charset="2"/>
              <a:buChar char="§"/>
            </a:pPr>
            <a:r>
              <a:rPr lang="en-GB" sz="1700" dirty="0" smtClean="0"/>
              <a:t>Engineering, Procurement and Construction of Water and Wastewater Facilities and Networks;</a:t>
            </a:r>
          </a:p>
          <a:p>
            <a:pPr marL="457200" indent="-457200">
              <a:buFont typeface="Wingdings" pitchFamily="2" charset="2"/>
              <a:buChar char="§"/>
            </a:pPr>
            <a:endParaRPr lang="en-GB" sz="400" dirty="0" smtClean="0"/>
          </a:p>
          <a:p>
            <a:pPr marL="457200" indent="-457200">
              <a:buFont typeface="Wingdings" pitchFamily="2" charset="2"/>
              <a:buChar char="§"/>
            </a:pPr>
            <a:r>
              <a:rPr lang="en-GB" sz="1700" dirty="0" smtClean="0"/>
              <a:t>Construction Services in Civil, Mechanical, Electrical &amp; Instrumentation categories;</a:t>
            </a:r>
          </a:p>
          <a:p>
            <a:pPr marL="457200" indent="-457200">
              <a:buFont typeface="Wingdings" pitchFamily="2" charset="2"/>
              <a:buChar char="§"/>
            </a:pPr>
            <a:endParaRPr lang="en-GB" sz="700" dirty="0" smtClean="0"/>
          </a:p>
          <a:p>
            <a:pPr marL="457200" indent="-457200">
              <a:buFont typeface="Wingdings" pitchFamily="2" charset="2"/>
              <a:buChar char="§"/>
            </a:pPr>
            <a:r>
              <a:rPr lang="en-GB" sz="1700" dirty="0" smtClean="0"/>
              <a:t>Construction of Pipelines and Storage Facilities;</a:t>
            </a:r>
          </a:p>
          <a:p>
            <a:pPr marL="457200" indent="-457200">
              <a:buFont typeface="Wingdings" pitchFamily="2" charset="2"/>
              <a:buChar char="§"/>
            </a:pPr>
            <a:endParaRPr lang="en-GB" sz="400" dirty="0" smtClean="0"/>
          </a:p>
          <a:p>
            <a:pPr marL="457200" indent="-457200">
              <a:buFont typeface="Wingdings" pitchFamily="2" charset="2"/>
              <a:buChar char="§"/>
            </a:pPr>
            <a:r>
              <a:rPr lang="en-GB" sz="1700" dirty="0" smtClean="0"/>
              <a:t>Specialist activities such as Pre-Commissioning, Commissioning, Design, Installation and Monitoring of </a:t>
            </a:r>
            <a:r>
              <a:rPr lang="en-GB" sz="1700" dirty="0" err="1" smtClean="0"/>
              <a:t>Cathodic</a:t>
            </a:r>
            <a:r>
              <a:rPr lang="en-GB" sz="1700" dirty="0" smtClean="0"/>
              <a:t> Protection Systems, long –term Operations and Maintenance  services for Oil and Gas Sector facilities and pipelines;</a:t>
            </a:r>
          </a:p>
          <a:p>
            <a:pPr marL="457200" indent="-457200">
              <a:buFont typeface="Wingdings" pitchFamily="2" charset="2"/>
              <a:buChar char="§"/>
            </a:pPr>
            <a:endParaRPr lang="en-GB" sz="400" dirty="0" smtClean="0"/>
          </a:p>
          <a:p>
            <a:pPr marL="457200" indent="-457200">
              <a:buFont typeface="Wingdings" pitchFamily="2" charset="2"/>
              <a:buChar char="§"/>
            </a:pPr>
            <a:r>
              <a:rPr lang="en-GB" sz="1700" dirty="0" smtClean="0"/>
              <a:t>Technical Representation and Trading of specialist products for the Oil, Gas and Energy Sector industries;</a:t>
            </a:r>
          </a:p>
          <a:p>
            <a:pPr marL="457200" indent="-457200">
              <a:buFont typeface="Wingdings" pitchFamily="2" charset="2"/>
              <a:buChar char="§"/>
            </a:pPr>
            <a:endParaRPr lang="en-GB" sz="400" dirty="0" smtClean="0"/>
          </a:p>
          <a:p>
            <a:r>
              <a:rPr lang="en-GB" sz="1700" dirty="0" smtClean="0"/>
              <a:t>The Company is currently rated as one of the leading EPC Contractors in the Sultanate of Oman with business activities spread across GCC member Countries.</a:t>
            </a:r>
          </a:p>
        </p:txBody>
      </p:sp>
      <p:sp>
        <p:nvSpPr>
          <p:cNvPr id="6" name="Rectangle 5"/>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Rectangle 7"/>
          <p:cNvSpPr/>
          <p:nvPr/>
        </p:nvSpPr>
        <p:spPr>
          <a:xfrm>
            <a:off x="0" y="476672"/>
            <a:ext cx="9906000" cy="504056"/>
          </a:xfrm>
          <a:prstGeom prst="rect">
            <a:avLst/>
          </a:prstGeom>
          <a:gradFill flip="none" rotWithShape="1">
            <a:gsLst>
              <a:gs pos="0">
                <a:srgbClr val="FFC000"/>
              </a:gs>
              <a:gs pos="0">
                <a:schemeClr val="tx1"/>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rgbClr val="FFC000"/>
                </a:solidFill>
              </a:rPr>
              <a:t>       </a:t>
            </a:r>
            <a:r>
              <a:rPr lang="en-US" sz="2000" dirty="0" smtClean="0">
                <a:solidFill>
                  <a:srgbClr val="FFC000"/>
                </a:solidFill>
                <a:effectLst>
                  <a:outerShdw blurRad="38100" dist="38100" dir="2700000" algn="tl">
                    <a:srgbClr val="000000">
                      <a:alpha val="43137"/>
                    </a:srgbClr>
                  </a:outerShdw>
                </a:effectLst>
              </a:rPr>
              <a:t>Company Profile &amp; Business Segments</a:t>
            </a:r>
            <a:endParaRPr lang="en-US" dirty="0">
              <a:solidFill>
                <a:srgbClr val="FFC000"/>
              </a:solidFill>
              <a:effectLst>
                <a:outerShdw blurRad="38100" dist="38100" dir="2700000" algn="tl">
                  <a:srgbClr val="000000">
                    <a:alpha val="43137"/>
                  </a:srgbClr>
                </a:outerShdw>
              </a:effectLst>
            </a:endParaRPr>
          </a:p>
        </p:txBody>
      </p:sp>
      <p:pic>
        <p:nvPicPr>
          <p:cNvPr id="7" name="Picture 6"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4296"/>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p:cNvCxnSpPr/>
          <p:nvPr/>
        </p:nvCxnSpPr>
        <p:spPr>
          <a:xfrm>
            <a:off x="6310687" y="2882048"/>
            <a:ext cx="1609573" cy="21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4" name="Picture 2" descr="F:\Site Photos Suwaihat\DSC07018.JPG"/>
          <p:cNvPicPr>
            <a:picLocks noChangeAspect="1" noChangeArrowheads="1"/>
          </p:cNvPicPr>
          <p:nvPr/>
        </p:nvPicPr>
        <p:blipFill>
          <a:blip r:embed="rId2" cstate="print"/>
          <a:srcRect/>
          <a:stretch>
            <a:fillRect/>
          </a:stretch>
        </p:blipFill>
        <p:spPr bwMode="auto">
          <a:xfrm>
            <a:off x="0" y="157092"/>
            <a:ext cx="9906000" cy="4784076"/>
          </a:xfrm>
          <a:prstGeom prst="rect">
            <a:avLst/>
          </a:prstGeom>
          <a:ln>
            <a:noFill/>
          </a:ln>
          <a:effectLst>
            <a:outerShdw blurRad="292100" dist="139700" dir="2700000" algn="tl" rotWithShape="0">
              <a:srgbClr val="333333">
                <a:alpha val="65000"/>
              </a:srgbClr>
            </a:outerShdw>
          </a:effectLst>
        </p:spPr>
      </p:pic>
      <p:pic>
        <p:nvPicPr>
          <p:cNvPr id="3" name="Picture 2" descr="CIMG0404.JPG"/>
          <p:cNvPicPr>
            <a:picLocks noChangeAspect="1"/>
          </p:cNvPicPr>
          <p:nvPr/>
        </p:nvPicPr>
        <p:blipFill>
          <a:blip r:embed="rId3" cstate="print"/>
          <a:srcRect t="7000" b="3401"/>
          <a:stretch>
            <a:fillRect/>
          </a:stretch>
        </p:blipFill>
        <p:spPr>
          <a:xfrm>
            <a:off x="506506" y="3645024"/>
            <a:ext cx="5227702" cy="2952328"/>
          </a:xfrm>
          <a:prstGeom prst="snip2DiagRect">
            <a:avLst/>
          </a:prstGeom>
          <a:solidFill>
            <a:srgbClr val="FFFFFF">
              <a:shade val="85000"/>
            </a:srgbClr>
          </a:solidFill>
          <a:ln w="88900" cap="sq">
            <a:solidFill>
              <a:srgbClr val="FFC00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8" name="TextBox 17"/>
          <p:cNvSpPr txBox="1"/>
          <p:nvPr/>
        </p:nvSpPr>
        <p:spPr>
          <a:xfrm>
            <a:off x="5967113" y="5497487"/>
            <a:ext cx="3666407" cy="307777"/>
          </a:xfrm>
          <a:prstGeom prst="rect">
            <a:avLst/>
          </a:prstGeom>
          <a:noFill/>
        </p:spPr>
        <p:txBody>
          <a:bodyPr wrap="square" rtlCol="0">
            <a:spAutoFit/>
          </a:bodyPr>
          <a:lstStyle/>
          <a:p>
            <a:pPr algn="ctr"/>
            <a:r>
              <a:rPr lang="en-GB" sz="1400" dirty="0" smtClean="0"/>
              <a:t>EPC of NFA Integrity Project – </a:t>
            </a:r>
            <a:r>
              <a:rPr lang="en-GB" sz="1400" dirty="0" err="1" smtClean="0"/>
              <a:t>Saih</a:t>
            </a:r>
            <a:r>
              <a:rPr lang="en-GB" sz="1400" dirty="0" smtClean="0"/>
              <a:t> </a:t>
            </a:r>
            <a:r>
              <a:rPr lang="en-GB" sz="1400" dirty="0" err="1" smtClean="0"/>
              <a:t>Rawl</a:t>
            </a:r>
            <a:endParaRPr lang="en-US" sz="1400" dirty="0"/>
          </a:p>
        </p:txBody>
      </p:sp>
      <p:sp>
        <p:nvSpPr>
          <p:cNvPr id="8" name="Rectangle 7"/>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0984"/>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584515" y="1224870"/>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4515" y="1772816"/>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94692" y="2315035"/>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4515" y="2852936"/>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4515" y="3408197"/>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84515" y="3947686"/>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84515" y="4509120"/>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4515" y="5055924"/>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4515" y="5589240"/>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7" name="Rectangle 16"/>
          <p:cNvSpPr/>
          <p:nvPr/>
        </p:nvSpPr>
        <p:spPr>
          <a:xfrm>
            <a:off x="0" y="535046"/>
            <a:ext cx="9906000" cy="576064"/>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9" name="Rectangle 1"/>
          <p:cNvSpPr>
            <a:spLocks noChangeArrowheads="1"/>
          </p:cNvSpPr>
          <p:nvPr/>
        </p:nvSpPr>
        <p:spPr bwMode="auto">
          <a:xfrm>
            <a:off x="166656" y="369235"/>
            <a:ext cx="9572692" cy="59708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57188" lvl="1" indent="-179388" eaLnBrk="0" fontAlgn="base" hangingPunct="0">
              <a:lnSpc>
                <a:spcPct val="200000"/>
              </a:lnSpc>
              <a:spcBef>
                <a:spcPct val="0"/>
              </a:spcBef>
            </a:pPr>
            <a:r>
              <a:rPr kumimoji="0" lang="en-GB" sz="2000" b="1" i="0" u="none" strike="noStrike" cap="none" normalizeH="0" baseline="0" dirty="0" smtClean="0">
                <a:ln>
                  <a:noFill/>
                </a:ln>
                <a:solidFill>
                  <a:schemeClr val="tx1"/>
                </a:solidFill>
                <a:effectLst/>
                <a:latin typeface="Arial" pitchFamily="34" charset="0"/>
                <a:ea typeface="Calibri" pitchFamily="34" charset="0"/>
                <a:cs typeface="Arial" pitchFamily="34" charset="0"/>
              </a:rPr>
              <a:t>Construction Services</a:t>
            </a:r>
            <a:endParaRPr kumimoji="0" lang="en-GB" sz="900" b="1" i="0" u="none" strike="noStrike" cap="none" normalizeH="0" baseline="0" dirty="0" smtClean="0">
              <a:ln>
                <a:noFill/>
              </a:ln>
              <a:solidFill>
                <a:schemeClr val="tx1"/>
              </a:solidFill>
              <a:effectLst/>
              <a:latin typeface="Arial" pitchFamily="34" charset="0"/>
              <a:cs typeface="Arial" pitchFamily="34" charset="0"/>
            </a:endParaRPr>
          </a:p>
          <a:p>
            <a:pPr marL="720725" lvl="2" indent="-18573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Civil, Mechanical, Electrical &amp; Instrumentation projects;</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720725" lvl="2" indent="-18573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Fabrication</a:t>
            </a:r>
            <a:r>
              <a:rPr kumimoji="0" lang="en-GB" b="0" i="0" u="none" strike="noStrike" cap="none" normalizeH="0" dirty="0" smtClean="0">
                <a:ln>
                  <a:noFill/>
                </a:ln>
                <a:solidFill>
                  <a:schemeClr val="tx1"/>
                </a:solidFill>
                <a:effectLst/>
                <a:latin typeface="Arial" pitchFamily="34" charset="0"/>
                <a:ea typeface="Calibri" pitchFamily="34" charset="0"/>
                <a:cs typeface="Arial" pitchFamily="34" charset="0"/>
              </a:rPr>
              <a:t> and Skid Manufacturing</a:t>
            </a: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a:t>
            </a:r>
          </a:p>
          <a:p>
            <a:pPr marL="720725" lvl="2" indent="-185738" eaLnBrk="0" fontAlgn="base" hangingPunct="0">
              <a:lnSpc>
                <a:spcPct val="200000"/>
              </a:lnSpc>
              <a:spcBef>
                <a:spcPct val="0"/>
              </a:spcBef>
              <a:buFontTx/>
              <a:buChar char="•"/>
            </a:pPr>
            <a:r>
              <a:rPr lang="en-GB" dirty="0" smtClean="0">
                <a:latin typeface="Arial" pitchFamily="34" charset="0"/>
                <a:cs typeface="Arial" pitchFamily="34" charset="0"/>
              </a:rPr>
              <a:t>Structural Steel Fabrication and Erection Works;</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720725" lvl="2" indent="-18573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Preparation and Completion of Drill /Well Sites;</a:t>
            </a:r>
          </a:p>
          <a:p>
            <a:pPr marL="720725" lvl="2" indent="-185738" eaLnBrk="0" fontAlgn="base" hangingPunct="0">
              <a:lnSpc>
                <a:spcPct val="200000"/>
              </a:lnSpc>
              <a:spcBef>
                <a:spcPct val="0"/>
              </a:spcBef>
              <a:buFontTx/>
              <a:buChar char="•"/>
            </a:pPr>
            <a:r>
              <a:rPr lang="en-GB" dirty="0" smtClean="0">
                <a:latin typeface="Arial" pitchFamily="34" charset="0"/>
                <a:cs typeface="Arial" pitchFamily="34" charset="0"/>
              </a:rPr>
              <a:t>Heavy Civil Construction Activities;</a:t>
            </a:r>
          </a:p>
          <a:p>
            <a:pPr marL="720725" lvl="2" indent="-185738" eaLnBrk="0" fontAlgn="base" hangingPunct="0">
              <a:lnSpc>
                <a:spcPct val="200000"/>
              </a:lnSpc>
              <a:spcBef>
                <a:spcPct val="0"/>
              </a:spcBef>
              <a:buFontTx/>
              <a:buChar char="•"/>
            </a:pPr>
            <a:r>
              <a:rPr lang="en-GB" dirty="0" smtClean="0">
                <a:latin typeface="Arial" pitchFamily="34" charset="0"/>
                <a:cs typeface="Arial" pitchFamily="34" charset="0"/>
              </a:rPr>
              <a:t>Earth Works and Site Preparation Works;</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720725" lvl="2" indent="-18573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Sewage Treatment Plant (STP) and related activities;</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720725" lvl="2" indent="-18573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Water supply pipelines;</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720725" lvl="2" indent="-18573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Water treatment (RO Plant) facilities;</a:t>
            </a:r>
          </a:p>
          <a:p>
            <a:pPr marL="720725" lvl="2" indent="-185738" eaLnBrk="0" fontAlgn="base" hangingPunct="0">
              <a:lnSpc>
                <a:spcPct val="200000"/>
              </a:lnSpc>
              <a:spcBef>
                <a:spcPct val="0"/>
              </a:spcBef>
            </a:pPr>
            <a:endParaRPr kumimoji="0" lang="en-GB" sz="9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8" name="Picture 17"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925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descr="FMS Skid GPS 2010.JPG"/>
          <p:cNvPicPr>
            <a:picLocks noChangeAspect="1"/>
          </p:cNvPicPr>
          <p:nvPr/>
        </p:nvPicPr>
        <p:blipFill>
          <a:blip r:embed="rId2" cstate="print"/>
          <a:stretch>
            <a:fillRect/>
          </a:stretch>
        </p:blipFill>
        <p:spPr>
          <a:xfrm>
            <a:off x="4874991" y="3356992"/>
            <a:ext cx="4693384" cy="2556030"/>
          </a:xfrm>
          <a:prstGeom prst="rect">
            <a:avLst/>
          </a:prstGeom>
          <a:ln>
            <a:noFill/>
          </a:ln>
          <a:effectLst>
            <a:outerShdw blurRad="292100" dist="139700" dir="2700000" algn="tl" rotWithShape="0">
              <a:srgbClr val="333333">
                <a:alpha val="65000"/>
              </a:srgbClr>
            </a:outerShdw>
          </a:effectLst>
        </p:spPr>
      </p:pic>
      <p:pic>
        <p:nvPicPr>
          <p:cNvPr id="10" name="Picture 9" descr="Pipe Laying.jpg"/>
          <p:cNvPicPr>
            <a:picLocks noChangeAspect="1"/>
          </p:cNvPicPr>
          <p:nvPr/>
        </p:nvPicPr>
        <p:blipFill>
          <a:blip r:embed="rId3" cstate="print"/>
          <a:srcRect r="7453" b="9401"/>
          <a:stretch>
            <a:fillRect/>
          </a:stretch>
        </p:blipFill>
        <p:spPr>
          <a:xfrm>
            <a:off x="380967" y="2204864"/>
            <a:ext cx="4860065" cy="286607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28497" y="368089"/>
            <a:ext cx="9477503"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 name="Rectangle 1"/>
          <p:cNvSpPr>
            <a:spLocks noChangeArrowheads="1"/>
          </p:cNvSpPr>
          <p:nvPr/>
        </p:nvSpPr>
        <p:spPr bwMode="auto">
          <a:xfrm>
            <a:off x="291997" y="404664"/>
            <a:ext cx="9286940" cy="166199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pitchFamily="34" charset="0"/>
                <a:ea typeface="Calibri" pitchFamily="34" charset="0"/>
                <a:cs typeface="Arial" pitchFamily="34" charset="0"/>
              </a:rPr>
              <a:t>GPS Experience in Pipeline Construction (EPC)</a:t>
            </a:r>
            <a:r>
              <a:rPr kumimoji="0" lang="en-US" sz="1600" b="1" i="0" u="none" strike="noStrike" cap="none" normalizeH="0" dirty="0" smtClean="0">
                <a:ln>
                  <a:noFill/>
                </a:ln>
                <a:solidFill>
                  <a:srgbClr val="000000"/>
                </a:solidFill>
                <a:effectLst/>
                <a:latin typeface="Arial" pitchFamily="34" charset="0"/>
                <a:ea typeface="Calibri" pitchFamily="34" charset="0"/>
                <a:cs typeface="Arial" pitchFamily="34" charset="0"/>
              </a:rPr>
              <a:t> Projects</a:t>
            </a:r>
            <a:endParaRPr kumimoji="0" lang="en-US" sz="1600" b="1" i="0" u="none" strike="noStrike" cap="none" normalizeH="0" baseline="0" dirty="0" smtClean="0">
              <a:ln>
                <a:noFill/>
              </a:ln>
              <a:solidFill>
                <a:srgbClr val="000000"/>
              </a:solidFill>
              <a:effectLst/>
              <a:latin typeface="Arial" pitchFamily="34" charset="0"/>
              <a:ea typeface="Calibri" pitchFamily="34" charset="0"/>
              <a:cs typeface="Arial" pitchFamily="34" charset="0"/>
            </a:endParaRP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dirty="0" smtClean="0">
              <a:ln>
                <a:noFill/>
              </a:ln>
              <a:solidFill>
                <a:schemeClr val="tx1"/>
              </a:solidFill>
              <a:effectLst/>
              <a:latin typeface="Trebuchet MS"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Trebuchet MS" pitchFamily="34" charset="0"/>
                <a:ea typeface="Calibri" pitchFamily="34" charset="0"/>
                <a:cs typeface="Arial" pitchFamily="34" charset="0"/>
              </a:rPr>
              <a:t>GPS have executed several </a:t>
            </a:r>
            <a:r>
              <a:rPr lang="en-US" sz="1200" dirty="0" smtClean="0">
                <a:solidFill>
                  <a:srgbClr val="000000"/>
                </a:solidFill>
                <a:latin typeface="Trebuchet MS" pitchFamily="34" charset="0"/>
                <a:ea typeface="Calibri" pitchFamily="34" charset="0"/>
                <a:cs typeface="Arial" pitchFamily="34" charset="0"/>
              </a:rPr>
              <a:t>Pipeline Engineering, Procurement and Construction Contracts for all major operators in Oman.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500" b="0" i="0" u="none" strike="noStrike" cap="none" normalizeH="0" baseline="0" dirty="0" smtClean="0">
              <a:ln>
                <a:noFill/>
              </a:ln>
              <a:solidFill>
                <a:srgbClr val="000000"/>
              </a:solidFill>
              <a:effectLst/>
              <a:latin typeface="Trebuchet MS" pitchFamily="34" charset="0"/>
              <a:ea typeface="Calibri"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200" dirty="0" smtClean="0">
                <a:solidFill>
                  <a:srgbClr val="000000"/>
                </a:solidFill>
                <a:latin typeface="Trebuchet MS" pitchFamily="34" charset="0"/>
                <a:ea typeface="Calibri" pitchFamily="34" charset="0"/>
                <a:cs typeface="Arial" pitchFamily="34" charset="0"/>
              </a:rPr>
              <a:t>As an Omani Pipeline Contractor, GPS owns the largest fleet of pipeline construction resources in the Region which is certified by International Pipeline &amp; Offshore Contractors Association (IPLOCA).</a:t>
            </a:r>
          </a:p>
          <a:p>
            <a:pPr marL="0" marR="0" lvl="0" indent="0" algn="just" defTabSz="914400" rtl="0" eaLnBrk="0" fontAlgn="base" latinLnBrk="0" hangingPunct="0">
              <a:lnSpc>
                <a:spcPct val="100000"/>
              </a:lnSpc>
              <a:spcBef>
                <a:spcPct val="0"/>
              </a:spcBef>
              <a:spcAft>
                <a:spcPct val="0"/>
              </a:spcAft>
              <a:buClrTx/>
              <a:buSzTx/>
              <a:buFontTx/>
              <a:buNone/>
              <a:tabLst/>
            </a:pPr>
            <a:endParaRPr lang="en-US" sz="500" dirty="0" smtClean="0">
              <a:solidFill>
                <a:srgbClr val="000000"/>
              </a:solidFill>
              <a:latin typeface="Trebuchet MS" pitchFamily="34" charset="0"/>
              <a:ea typeface="Calibri"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lang="en-US" sz="1200" dirty="0" smtClean="0">
                <a:solidFill>
                  <a:srgbClr val="000000"/>
                </a:solidFill>
                <a:latin typeface="Trebuchet MS" pitchFamily="34" charset="0"/>
                <a:ea typeface="Calibri" pitchFamily="34" charset="0"/>
                <a:cs typeface="Arial" pitchFamily="34" charset="0"/>
              </a:rPr>
              <a:t>Having completed over 6000 Km. of Pipelines of various sizes ranging from 6” to 64”, using various types of metals including DSS, Super Duplex and other CRAs, GPS hold considerable experience in executing large pipeline projects in Oman and UAE.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600" b="0" i="0" u="none" strike="noStrike" cap="none" normalizeH="0" baseline="0" dirty="0" smtClean="0">
              <a:ln>
                <a:noFill/>
              </a:ln>
              <a:solidFill>
                <a:srgbClr val="000000"/>
              </a:solidFill>
              <a:effectLst/>
              <a:latin typeface="Arial" pitchFamily="34" charset="0"/>
              <a:cs typeface="Arial" pitchFamily="34" charset="0"/>
            </a:endParaRPr>
          </a:p>
        </p:txBody>
      </p:sp>
      <p:sp>
        <p:nvSpPr>
          <p:cNvPr id="12" name="Rectangle 11"/>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3" name="Picture 12"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0187"/>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6" name="Picture 19" descr="Lifted Pipe"/>
          <p:cNvPicPr>
            <a:picLocks noChangeAspect="1" noChangeArrowheads="1"/>
          </p:cNvPicPr>
          <p:nvPr/>
        </p:nvPicPr>
        <p:blipFill>
          <a:blip r:embed="rId2" cstate="print">
            <a:clrChange>
              <a:clrFrom>
                <a:srgbClr val="FAFAFA"/>
              </a:clrFrom>
              <a:clrTo>
                <a:srgbClr val="FAFAFA">
                  <a:alpha val="0"/>
                </a:srgbClr>
              </a:clrTo>
            </a:clrChange>
          </a:blip>
          <a:srcRect l="7560" t="11945" r="4273" b="11500"/>
          <a:stretch>
            <a:fillRect/>
          </a:stretch>
        </p:blipFill>
        <p:spPr bwMode="auto">
          <a:xfrm>
            <a:off x="1832653" y="357166"/>
            <a:ext cx="6396711" cy="3429024"/>
          </a:xfrm>
          <a:prstGeom prst="rect">
            <a:avLst/>
          </a:prstGeom>
          <a:ln>
            <a:noFill/>
          </a:ln>
          <a:effectLst>
            <a:outerShdw blurRad="292100" dist="139700" dir="2700000" algn="tl" rotWithShape="0">
              <a:srgbClr val="333333">
                <a:alpha val="65000"/>
              </a:srgbClr>
            </a:outerShdw>
          </a:effectLst>
        </p:spPr>
      </p:pic>
      <p:pic>
        <p:nvPicPr>
          <p:cNvPr id="7" name="Picture 6" descr="P1040241.JPG"/>
          <p:cNvPicPr>
            <a:picLocks noChangeAspect="1"/>
          </p:cNvPicPr>
          <p:nvPr/>
        </p:nvPicPr>
        <p:blipFill>
          <a:blip r:embed="rId3" cstate="print"/>
          <a:srcRect l="19972" r="3312" b="24184"/>
          <a:stretch>
            <a:fillRect/>
          </a:stretch>
        </p:blipFill>
        <p:spPr>
          <a:xfrm>
            <a:off x="350489" y="3929067"/>
            <a:ext cx="5070562" cy="2010754"/>
          </a:xfrm>
          <a:prstGeom prst="rect">
            <a:avLst/>
          </a:prstGeom>
          <a:ln>
            <a:noFill/>
          </a:ln>
          <a:effectLst>
            <a:outerShdw blurRad="292100" dist="139700" dir="2700000" algn="tl" rotWithShape="0">
              <a:srgbClr val="333333">
                <a:alpha val="65000"/>
              </a:srgbClr>
            </a:outerShdw>
          </a:effectLst>
        </p:spPr>
      </p:pic>
      <p:pic>
        <p:nvPicPr>
          <p:cNvPr id="11" name="Picture 13"/>
          <p:cNvPicPr>
            <a:picLocks noChangeAspect="1" noChangeArrowheads="1"/>
          </p:cNvPicPr>
          <p:nvPr/>
        </p:nvPicPr>
        <p:blipFill>
          <a:blip r:embed="rId4" cstate="print"/>
          <a:stretch>
            <a:fillRect/>
          </a:stretch>
        </p:blipFill>
        <p:spPr bwMode="auto">
          <a:xfrm>
            <a:off x="5889104" y="4005064"/>
            <a:ext cx="3006815" cy="2256280"/>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Rectangle 12"/>
          <p:cNvSpPr/>
          <p:nvPr/>
        </p:nvSpPr>
        <p:spPr>
          <a:xfrm>
            <a:off x="422834" y="548680"/>
            <a:ext cx="3608487" cy="523220"/>
          </a:xfrm>
          <a:prstGeom prst="rect">
            <a:avLst/>
          </a:prstGeom>
        </p:spPr>
        <p:txBody>
          <a:bodyPr wrap="none">
            <a:spAutoFit/>
          </a:bodyPr>
          <a:lstStyle/>
          <a:p>
            <a:pPr algn="ctr"/>
            <a:r>
              <a:rPr kumimoji="1" lang="en-GB" sz="1400" dirty="0" smtClean="0">
                <a:latin typeface="Trebuchet MS" pitchFamily="34" charset="0"/>
                <a:cs typeface="Times New Roman" pitchFamily="18" charset="0"/>
              </a:rPr>
              <a:t>Water Transmission System and Reservoirs </a:t>
            </a:r>
          </a:p>
          <a:p>
            <a:pPr algn="ctr"/>
            <a:r>
              <a:rPr kumimoji="1" lang="en-GB" sz="1400" dirty="0" err="1" smtClean="0">
                <a:latin typeface="Trebuchet MS" pitchFamily="34" charset="0"/>
                <a:cs typeface="Times New Roman" pitchFamily="18" charset="0"/>
              </a:rPr>
              <a:t>Salalah</a:t>
            </a:r>
            <a:endParaRPr lang="en-US" sz="1400" dirty="0"/>
          </a:p>
        </p:txBody>
      </p:sp>
      <p:pic>
        <p:nvPicPr>
          <p:cNvPr id="14" name="Picture 13" descr="GPS Logo - 2.jpg.png"/>
          <p:cNvPicPr>
            <a:picLocks noChangeAspect="1"/>
          </p:cNvPicPr>
          <p:nvPr/>
        </p:nvPicPr>
        <p:blipFill>
          <a:blip r:embed="rId5"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8391"/>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rencher Machine - February 2011.JPG"/>
          <p:cNvPicPr>
            <a:picLocks noChangeAspect="1"/>
          </p:cNvPicPr>
          <p:nvPr/>
        </p:nvPicPr>
        <p:blipFill>
          <a:blip r:embed="rId2" cstate="print"/>
          <a:srcRect l="4924" r="8094"/>
          <a:stretch>
            <a:fillRect/>
          </a:stretch>
        </p:blipFill>
        <p:spPr>
          <a:xfrm>
            <a:off x="5655078" y="404664"/>
            <a:ext cx="4134459" cy="4857784"/>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 name="Rectangle 5"/>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7" name="Picture 3" descr="C:\Users\Admin\Desktop\Project Pictures - Water Projects\Project Photos - Water Project - 2016\Slide24.JPG"/>
          <p:cNvPicPr>
            <a:picLocks noChangeAspect="1" noChangeArrowheads="1"/>
          </p:cNvPicPr>
          <p:nvPr/>
        </p:nvPicPr>
        <p:blipFill>
          <a:blip r:embed="rId3" cstate="print"/>
          <a:srcRect l="16064" t="10101" r="15291" b="9051"/>
          <a:stretch>
            <a:fillRect/>
          </a:stretch>
        </p:blipFill>
        <p:spPr bwMode="auto">
          <a:xfrm>
            <a:off x="272480" y="404664"/>
            <a:ext cx="4680520" cy="3816424"/>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5001005" y="5786100"/>
            <a:ext cx="3120347" cy="523220"/>
          </a:xfrm>
          <a:prstGeom prst="rect">
            <a:avLst/>
          </a:prstGeom>
        </p:spPr>
        <p:txBody>
          <a:bodyPr wrap="square">
            <a:spAutoFit/>
          </a:bodyPr>
          <a:lstStyle/>
          <a:p>
            <a:pPr algn="ctr"/>
            <a:r>
              <a:rPr kumimoji="1" lang="en-GB" sz="1400" dirty="0" err="1" smtClean="0">
                <a:latin typeface="Trebuchet MS" pitchFamily="34" charset="0"/>
                <a:cs typeface="Times New Roman" pitchFamily="18" charset="0"/>
              </a:rPr>
              <a:t>Salalah</a:t>
            </a:r>
            <a:r>
              <a:rPr kumimoji="1" lang="en-GB" sz="1400" dirty="0" smtClean="0">
                <a:latin typeface="Trebuchet MS" pitchFamily="34" charset="0"/>
                <a:cs typeface="Times New Roman" pitchFamily="18" charset="0"/>
              </a:rPr>
              <a:t> Water Transmission System Contract</a:t>
            </a:r>
            <a:endParaRPr lang="en-US" sz="1400" dirty="0"/>
          </a:p>
        </p:txBody>
      </p:sp>
      <p:pic>
        <p:nvPicPr>
          <p:cNvPr id="12" name="Picture 11"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7812"/>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026" name="Picture 2"/>
          <p:cNvPicPr>
            <a:picLocks noChangeAspect="1" noChangeArrowheads="1"/>
          </p:cNvPicPr>
          <p:nvPr/>
        </p:nvPicPr>
        <p:blipFill>
          <a:blip r:embed="rId2" cstate="print"/>
          <a:srcRect l="39974" t="20833" r="31510" b="12500"/>
          <a:stretch>
            <a:fillRect/>
          </a:stretch>
        </p:blipFill>
        <p:spPr bwMode="auto">
          <a:xfrm>
            <a:off x="272481" y="260647"/>
            <a:ext cx="4741190" cy="6234989"/>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extBox 7"/>
          <p:cNvSpPr txBox="1"/>
          <p:nvPr/>
        </p:nvSpPr>
        <p:spPr>
          <a:xfrm>
            <a:off x="5655078" y="5301209"/>
            <a:ext cx="3978442" cy="461665"/>
          </a:xfrm>
          <a:prstGeom prst="rect">
            <a:avLst/>
          </a:prstGeom>
          <a:noFill/>
        </p:spPr>
        <p:txBody>
          <a:bodyPr wrap="square" rtlCol="0">
            <a:spAutoFit/>
          </a:bodyPr>
          <a:lstStyle/>
          <a:p>
            <a:pPr algn="ctr">
              <a:defRPr/>
            </a:pPr>
            <a:r>
              <a:rPr lang="en-GB" sz="1200" b="1" kern="10" dirty="0" smtClean="0">
                <a:latin typeface="Arial" pitchFamily="34" charset="0"/>
                <a:cs typeface="Arial" pitchFamily="34" charset="0"/>
              </a:rPr>
              <a:t>Micro-tunnelling Works for Main Collector Sewer for </a:t>
            </a:r>
            <a:r>
              <a:rPr lang="en-GB" sz="1200" b="1" kern="10" dirty="0" err="1" smtClean="0">
                <a:latin typeface="Arial" pitchFamily="34" charset="0"/>
                <a:cs typeface="Arial" pitchFamily="34" charset="0"/>
              </a:rPr>
              <a:t>A’Seeb</a:t>
            </a:r>
            <a:r>
              <a:rPr lang="en-GB" sz="1200" b="1" kern="10" dirty="0" smtClean="0">
                <a:latin typeface="Arial" pitchFamily="34" charset="0"/>
                <a:cs typeface="Arial" pitchFamily="34" charset="0"/>
              </a:rPr>
              <a:t> Sewage Collection and Conveyance System</a:t>
            </a:r>
            <a:endParaRPr lang="en-US" sz="1200" dirty="0"/>
          </a:p>
        </p:txBody>
      </p:sp>
      <p:sp>
        <p:nvSpPr>
          <p:cNvPr id="14" name="Rectangle 13"/>
          <p:cNvSpPr/>
          <p:nvPr/>
        </p:nvSpPr>
        <p:spPr>
          <a:xfrm>
            <a:off x="0" y="418152"/>
            <a:ext cx="9906000"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50489" y="404664"/>
            <a:ext cx="9399494" cy="369332"/>
          </a:xfrm>
          <a:prstGeom prst="rect">
            <a:avLst/>
          </a:prstGeom>
        </p:spPr>
        <p:txBody>
          <a:bodyPr wrap="square">
            <a:spAutoFit/>
          </a:bodyPr>
          <a:lstStyle/>
          <a:p>
            <a:pPr>
              <a:defRPr/>
            </a:pPr>
            <a:r>
              <a:rPr lang="en-GB" b="1" kern="10" dirty="0" smtClean="0">
                <a:latin typeface="Arial" pitchFamily="34" charset="0"/>
                <a:cs typeface="Arial" pitchFamily="34" charset="0"/>
              </a:rPr>
              <a:t>Infrastructure Projects</a:t>
            </a:r>
            <a:endParaRPr lang="en-US" dirty="0"/>
          </a:p>
        </p:txBody>
      </p:sp>
      <p:pic>
        <p:nvPicPr>
          <p:cNvPr id="9" name="Picture 8" descr="Micro-tunnelling - Machine retrieval.jpg"/>
          <p:cNvPicPr>
            <a:picLocks noChangeAspect="1"/>
          </p:cNvPicPr>
          <p:nvPr/>
        </p:nvPicPr>
        <p:blipFill>
          <a:blip r:embed="rId3" cstate="print"/>
          <a:srcRect l="-1" b="-4233"/>
          <a:stretch>
            <a:fillRect/>
          </a:stretch>
        </p:blipFill>
        <p:spPr>
          <a:xfrm>
            <a:off x="2846766" y="4437112"/>
            <a:ext cx="2719481" cy="2125946"/>
          </a:xfrm>
          <a:prstGeom prst="ellipse">
            <a:avLst/>
          </a:prstGeom>
          <a:ln w="762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2" name="Text Box 3"/>
          <p:cNvSpPr txBox="1">
            <a:spLocks noChangeArrowheads="1"/>
          </p:cNvSpPr>
          <p:nvPr/>
        </p:nvSpPr>
        <p:spPr bwMode="auto">
          <a:xfrm>
            <a:off x="5109018" y="764705"/>
            <a:ext cx="4602511" cy="3734356"/>
          </a:xfrm>
          <a:prstGeom prst="rect">
            <a:avLst/>
          </a:prstGeom>
          <a:noFill/>
          <a:ln w="12700" cap="sq">
            <a:noFill/>
            <a:miter lim="800000"/>
            <a:headEnd type="none" w="sm" len="sm"/>
            <a:tailEnd type="none" w="sm" len="sm"/>
          </a:ln>
        </p:spPr>
        <p:txBody>
          <a:bodyPr wrap="square">
            <a:spAutoFit/>
          </a:bodyPr>
          <a:lstStyle/>
          <a:p>
            <a:pPr algn="just" eaLnBrk="0" hangingPunct="0">
              <a:spcBef>
                <a:spcPct val="50000"/>
              </a:spcBef>
              <a:defRPr/>
            </a:pPr>
            <a:r>
              <a:rPr kumimoji="1" lang="en-US" sz="1200" dirty="0" smtClean="0">
                <a:effectLst/>
                <a:latin typeface="Trebuchet MS" pitchFamily="34" charset="0"/>
                <a:cs typeface="Arial" charset="0"/>
              </a:rPr>
              <a:t>This </a:t>
            </a:r>
            <a:r>
              <a:rPr kumimoji="1" lang="en-US" sz="1200" dirty="0">
                <a:effectLst/>
                <a:latin typeface="Trebuchet MS" pitchFamily="34" charset="0"/>
                <a:cs typeface="Arial" charset="0"/>
              </a:rPr>
              <a:t>division </a:t>
            </a:r>
            <a:r>
              <a:rPr kumimoji="1" lang="en-US" sz="1200" dirty="0" smtClean="0">
                <a:effectLst/>
                <a:latin typeface="Trebuchet MS" pitchFamily="34" charset="0"/>
                <a:cs typeface="Arial" charset="0"/>
              </a:rPr>
              <a:t>is providing </a:t>
            </a:r>
            <a:r>
              <a:rPr kumimoji="1" lang="en-US" sz="1200" dirty="0">
                <a:effectLst/>
                <a:latin typeface="Trebuchet MS" pitchFamily="34" charset="0"/>
                <a:cs typeface="Arial" charset="0"/>
              </a:rPr>
              <a:t>support to our clients and contracting partners in the field of infrastructure construction activities. </a:t>
            </a:r>
          </a:p>
          <a:p>
            <a:pPr algn="just" eaLnBrk="0" hangingPunct="0">
              <a:spcBef>
                <a:spcPct val="50000"/>
              </a:spcBef>
              <a:defRPr/>
            </a:pPr>
            <a:r>
              <a:rPr kumimoji="1" lang="en-US" sz="1200" dirty="0">
                <a:effectLst/>
                <a:latin typeface="Trebuchet MS" pitchFamily="34" charset="0"/>
                <a:cs typeface="Arial" charset="0"/>
              </a:rPr>
              <a:t>This division is capable of undertaking large infrastructure development projects using our own resources.</a:t>
            </a:r>
          </a:p>
          <a:p>
            <a:pPr marL="165100" lvl="1" indent="-153988" algn="just" eaLnBrk="0" hangingPunct="0">
              <a:spcBef>
                <a:spcPts val="400"/>
              </a:spcBef>
              <a:buFontTx/>
              <a:buChar char="-"/>
              <a:defRPr/>
            </a:pPr>
            <a:r>
              <a:rPr kumimoji="1" lang="en-US" sz="1200" dirty="0" smtClean="0">
                <a:effectLst/>
                <a:latin typeface="Trebuchet MS" pitchFamily="34" charset="0"/>
                <a:cs typeface="Arial" charset="0"/>
              </a:rPr>
              <a:t>Site </a:t>
            </a:r>
            <a:r>
              <a:rPr kumimoji="1" lang="en-US" sz="1200" dirty="0">
                <a:effectLst/>
                <a:latin typeface="Trebuchet MS" pitchFamily="34" charset="0"/>
                <a:cs typeface="Arial" charset="0"/>
              </a:rPr>
              <a:t>preparation for infrastructure development projects;</a:t>
            </a:r>
          </a:p>
          <a:p>
            <a:pPr marL="165100" lvl="1" indent="-153988" algn="just" eaLnBrk="0" hangingPunct="0">
              <a:spcBef>
                <a:spcPts val="400"/>
              </a:spcBef>
              <a:buFontTx/>
              <a:buChar char="-"/>
              <a:defRPr/>
            </a:pPr>
            <a:r>
              <a:rPr kumimoji="1" lang="en-US" sz="1200" dirty="0" smtClean="0">
                <a:effectLst/>
                <a:latin typeface="Trebuchet MS" pitchFamily="34" charset="0"/>
                <a:cs typeface="Arial" charset="0"/>
              </a:rPr>
              <a:t>Construction </a:t>
            </a:r>
            <a:r>
              <a:rPr kumimoji="1" lang="en-US" sz="1200" dirty="0">
                <a:effectLst/>
                <a:latin typeface="Trebuchet MS" pitchFamily="34" charset="0"/>
                <a:cs typeface="Arial" charset="0"/>
              </a:rPr>
              <a:t>of large accommodation and recreational facilities;</a:t>
            </a:r>
          </a:p>
          <a:p>
            <a:pPr marL="165100" lvl="1" indent="-153988" algn="just" eaLnBrk="0" hangingPunct="0">
              <a:spcBef>
                <a:spcPts val="400"/>
              </a:spcBef>
              <a:buFontTx/>
              <a:buChar char="-"/>
              <a:defRPr/>
            </a:pPr>
            <a:r>
              <a:rPr kumimoji="1" lang="en-US" sz="1200" dirty="0">
                <a:effectLst/>
                <a:latin typeface="Trebuchet MS" pitchFamily="34" charset="0"/>
                <a:cs typeface="Arial" charset="0"/>
              </a:rPr>
              <a:t>Provision of utilities such as, Electricity, Water supply and Sewerage systems;</a:t>
            </a:r>
          </a:p>
          <a:p>
            <a:pPr marL="165100" lvl="1" indent="-153988" algn="just" eaLnBrk="0" hangingPunct="0">
              <a:spcBef>
                <a:spcPts val="400"/>
              </a:spcBef>
              <a:buFontTx/>
              <a:buChar char="-"/>
              <a:defRPr/>
            </a:pPr>
            <a:r>
              <a:rPr kumimoji="1" lang="en-US" sz="1200" dirty="0">
                <a:effectLst/>
                <a:latin typeface="Trebuchet MS" pitchFamily="34" charset="0"/>
                <a:cs typeface="Arial" charset="0"/>
              </a:rPr>
              <a:t>Main sewer collection and conveyance systems;</a:t>
            </a:r>
          </a:p>
          <a:p>
            <a:pPr marL="165100" lvl="1" indent="-153988" algn="just" eaLnBrk="0" hangingPunct="0">
              <a:spcBef>
                <a:spcPts val="400"/>
              </a:spcBef>
              <a:buFontTx/>
              <a:buChar char="-"/>
              <a:defRPr/>
            </a:pPr>
            <a:r>
              <a:rPr kumimoji="1" lang="en-US" sz="1200" dirty="0">
                <a:effectLst/>
                <a:latin typeface="Trebuchet MS" pitchFamily="34" charset="0"/>
                <a:cs typeface="Arial" charset="0"/>
              </a:rPr>
              <a:t>Service connections for residences and collection centers;</a:t>
            </a:r>
          </a:p>
          <a:p>
            <a:pPr marL="165100" lvl="1" indent="-153988" algn="just" eaLnBrk="0" hangingPunct="0">
              <a:spcBef>
                <a:spcPts val="400"/>
              </a:spcBef>
              <a:buFontTx/>
              <a:buChar char="-"/>
              <a:defRPr/>
            </a:pPr>
            <a:r>
              <a:rPr kumimoji="1" lang="en-US" sz="1200" dirty="0">
                <a:effectLst/>
                <a:latin typeface="Trebuchet MS" pitchFamily="34" charset="0"/>
                <a:cs typeface="Arial" charset="0"/>
              </a:rPr>
              <a:t>Sewage Treatment Plant (STP) and Water Treatment Plant (RO &amp; Desalination) construction;</a:t>
            </a:r>
          </a:p>
          <a:p>
            <a:pPr marL="165100" lvl="1" indent="-153988" algn="just" eaLnBrk="0" hangingPunct="0">
              <a:spcBef>
                <a:spcPts val="400"/>
              </a:spcBef>
              <a:buFontTx/>
              <a:buChar char="-"/>
              <a:defRPr/>
            </a:pPr>
            <a:r>
              <a:rPr kumimoji="1" lang="en-US" sz="1200" dirty="0">
                <a:effectLst/>
                <a:latin typeface="Trebuchet MS" pitchFamily="34" charset="0"/>
                <a:cs typeface="Arial" charset="0"/>
              </a:rPr>
              <a:t>Trenchless pipeline construction services including micro-tunneling services for large diameter underground conveyance systems;</a:t>
            </a:r>
          </a:p>
          <a:p>
            <a:pPr marL="165100" lvl="1" indent="-153988" algn="just" eaLnBrk="0" hangingPunct="0">
              <a:spcBef>
                <a:spcPts val="400"/>
              </a:spcBef>
              <a:buFontTx/>
              <a:buChar char="-"/>
              <a:defRPr/>
            </a:pPr>
            <a:r>
              <a:rPr kumimoji="1" lang="en-US" sz="1200" dirty="0">
                <a:effectLst/>
                <a:latin typeface="Trebuchet MS" pitchFamily="34" charset="0"/>
                <a:cs typeface="Arial" charset="0"/>
              </a:rPr>
              <a:t>Sub-sea pipelines and rework to marine facilities</a:t>
            </a:r>
            <a:r>
              <a:rPr kumimoji="1" lang="en-US" sz="1200" dirty="0" smtClean="0">
                <a:effectLst/>
                <a:latin typeface="Trebuchet MS" pitchFamily="34" charset="0"/>
                <a:cs typeface="Arial" charset="0"/>
              </a:rPr>
              <a:t>;</a:t>
            </a:r>
            <a:endParaRPr kumimoji="1" lang="en-US" sz="1200" dirty="0">
              <a:effectLst/>
              <a:latin typeface="Trebuchet MS" pitchFamily="34" charset="0"/>
              <a:cs typeface="Arial" charset="0"/>
            </a:endParaRPr>
          </a:p>
        </p:txBody>
      </p:sp>
      <p:pic>
        <p:nvPicPr>
          <p:cNvPr id="15" name="Picture 14"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5235"/>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extBox 7"/>
          <p:cNvSpPr txBox="1"/>
          <p:nvPr/>
        </p:nvSpPr>
        <p:spPr>
          <a:xfrm>
            <a:off x="5109017" y="1023119"/>
            <a:ext cx="4524504" cy="461665"/>
          </a:xfrm>
          <a:prstGeom prst="rect">
            <a:avLst/>
          </a:prstGeom>
          <a:noFill/>
        </p:spPr>
        <p:txBody>
          <a:bodyPr wrap="square" rtlCol="0">
            <a:spAutoFit/>
          </a:bodyPr>
          <a:lstStyle/>
          <a:p>
            <a:pPr algn="ctr">
              <a:defRPr/>
            </a:pPr>
            <a:r>
              <a:rPr lang="en-GB" sz="1200" b="1" kern="10" dirty="0" smtClean="0">
                <a:latin typeface="Arial" pitchFamily="34" charset="0"/>
                <a:cs typeface="Arial" pitchFamily="34" charset="0"/>
              </a:rPr>
              <a:t>Water Transmission Pipelines from Al </a:t>
            </a:r>
            <a:r>
              <a:rPr lang="en-GB" sz="1200" b="1" kern="10" dirty="0" err="1" smtClean="0">
                <a:latin typeface="Arial" pitchFamily="34" charset="0"/>
                <a:cs typeface="Arial" pitchFamily="34" charset="0"/>
              </a:rPr>
              <a:t>Ghoubra</a:t>
            </a:r>
            <a:r>
              <a:rPr lang="en-GB" sz="1200" b="1" kern="10" dirty="0" smtClean="0">
                <a:latin typeface="Arial" pitchFamily="34" charset="0"/>
                <a:cs typeface="Arial" pitchFamily="34" charset="0"/>
              </a:rPr>
              <a:t> to Muscat Reservoir  and Pumping Station</a:t>
            </a:r>
            <a:endParaRPr lang="en-US" sz="1200" dirty="0"/>
          </a:p>
        </p:txBody>
      </p:sp>
      <p:pic>
        <p:nvPicPr>
          <p:cNvPr id="2050" name="Picture 2" descr="C:\Users\Admin\Desktop\Project Pictures - Water Projects\Project Pictures - Nilesh - 01\Slide2.JPG"/>
          <p:cNvPicPr>
            <a:picLocks noChangeAspect="1" noChangeArrowheads="1"/>
          </p:cNvPicPr>
          <p:nvPr/>
        </p:nvPicPr>
        <p:blipFill>
          <a:blip r:embed="rId2" cstate="print"/>
          <a:srcRect/>
          <a:stretch>
            <a:fillRect/>
          </a:stretch>
        </p:blipFill>
        <p:spPr bwMode="auto">
          <a:xfrm>
            <a:off x="350489" y="404664"/>
            <a:ext cx="4446494" cy="3078342"/>
          </a:xfrm>
          <a:prstGeom prst="rect">
            <a:avLst/>
          </a:prstGeom>
          <a:ln>
            <a:noFill/>
          </a:ln>
          <a:effectLst>
            <a:outerShdw blurRad="292100" dist="139700" dir="2700000" algn="tl" rotWithShape="0">
              <a:srgbClr val="333333">
                <a:alpha val="65000"/>
              </a:srgbClr>
            </a:outerShdw>
          </a:effectLst>
        </p:spPr>
      </p:pic>
      <p:pic>
        <p:nvPicPr>
          <p:cNvPr id="2051" name="Picture 3" descr="C:\Users\Admin\Desktop\Project Pictures - Water Projects\Project Pictures - Nilesh - 01\Slide64.JPG"/>
          <p:cNvPicPr>
            <a:picLocks noChangeAspect="1" noChangeArrowheads="1"/>
          </p:cNvPicPr>
          <p:nvPr/>
        </p:nvPicPr>
        <p:blipFill>
          <a:blip r:embed="rId3" cstate="print"/>
          <a:srcRect l="13776" t="32150" r="12200"/>
          <a:stretch>
            <a:fillRect/>
          </a:stretch>
        </p:blipFill>
        <p:spPr bwMode="auto">
          <a:xfrm>
            <a:off x="4640965" y="1988840"/>
            <a:ext cx="4992555" cy="3168092"/>
          </a:xfrm>
          <a:prstGeom prst="rect">
            <a:avLst/>
          </a:prstGeom>
          <a:ln>
            <a:noFill/>
          </a:ln>
          <a:effectLst>
            <a:outerShdw blurRad="292100" dist="139700" dir="2700000" algn="tl" rotWithShape="0">
              <a:srgbClr val="333333">
                <a:alpha val="65000"/>
              </a:srgbClr>
            </a:outerShdw>
          </a:effectLst>
        </p:spPr>
      </p:pic>
      <p:pic>
        <p:nvPicPr>
          <p:cNvPr id="2053" name="Picture 5" descr="C:\Users\Admin\Desktop\Project Pictures - Water Projects\Project Pictures - Nilesh - 01\Slide32.JPG"/>
          <p:cNvPicPr>
            <a:picLocks noChangeAspect="1" noChangeArrowheads="1"/>
          </p:cNvPicPr>
          <p:nvPr/>
        </p:nvPicPr>
        <p:blipFill>
          <a:blip r:embed="rId4" cstate="print"/>
          <a:srcRect l="29525" t="2751" r="33463"/>
          <a:stretch>
            <a:fillRect/>
          </a:stretch>
        </p:blipFill>
        <p:spPr bwMode="auto">
          <a:xfrm>
            <a:off x="1286593" y="2499241"/>
            <a:ext cx="2184243" cy="3973236"/>
          </a:xfrm>
          <a:prstGeom prst="rect">
            <a:avLst/>
          </a:prstGeom>
          <a:ln>
            <a:noFill/>
          </a:ln>
          <a:effectLst>
            <a:outerShdw blurRad="292100" dist="139700" dir="2700000" algn="tl" rotWithShape="0">
              <a:srgbClr val="333333">
                <a:alpha val="65000"/>
              </a:srgbClr>
            </a:outerShdw>
          </a:effectLst>
        </p:spPr>
      </p:pic>
      <p:pic>
        <p:nvPicPr>
          <p:cNvPr id="9" name="Picture 8" descr="GPS Logo - 2.jpg.png"/>
          <p:cNvPicPr>
            <a:picLocks noChangeAspect="1"/>
          </p:cNvPicPr>
          <p:nvPr/>
        </p:nvPicPr>
        <p:blipFill>
          <a:blip r:embed="rId5"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2188"/>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extBox 7"/>
          <p:cNvSpPr txBox="1"/>
          <p:nvPr/>
        </p:nvSpPr>
        <p:spPr>
          <a:xfrm>
            <a:off x="2846766" y="5949281"/>
            <a:ext cx="4212468" cy="461665"/>
          </a:xfrm>
          <a:prstGeom prst="rect">
            <a:avLst/>
          </a:prstGeom>
          <a:noFill/>
        </p:spPr>
        <p:txBody>
          <a:bodyPr wrap="square" rtlCol="0">
            <a:spAutoFit/>
          </a:bodyPr>
          <a:lstStyle/>
          <a:p>
            <a:pPr algn="ctr">
              <a:defRPr/>
            </a:pPr>
            <a:r>
              <a:rPr lang="en-GB" sz="1200" b="1" kern="10" dirty="0" smtClean="0">
                <a:latin typeface="Arial" pitchFamily="34" charset="0"/>
                <a:cs typeface="Arial" pitchFamily="34" charset="0"/>
              </a:rPr>
              <a:t>Water Transmission Pipelines from Al </a:t>
            </a:r>
            <a:r>
              <a:rPr lang="en-GB" sz="1200" b="1" kern="10" dirty="0" err="1" smtClean="0">
                <a:latin typeface="Arial" pitchFamily="34" charset="0"/>
                <a:cs typeface="Arial" pitchFamily="34" charset="0"/>
              </a:rPr>
              <a:t>Ghoubra</a:t>
            </a:r>
            <a:r>
              <a:rPr lang="en-GB" sz="1200" b="1" kern="10" dirty="0" smtClean="0">
                <a:latin typeface="Arial" pitchFamily="34" charset="0"/>
                <a:cs typeface="Arial" pitchFamily="34" charset="0"/>
              </a:rPr>
              <a:t> to Muscat Reservoir  and Pumping Station</a:t>
            </a:r>
            <a:endParaRPr lang="en-US" sz="1200" dirty="0"/>
          </a:p>
        </p:txBody>
      </p:sp>
      <p:pic>
        <p:nvPicPr>
          <p:cNvPr id="3074" name="Picture 2" descr="C:\Users\Admin\Desktop\Project Pictures - Water Projects\Project Pictures - Nilesh - 01\Slide82.JPG"/>
          <p:cNvPicPr>
            <a:picLocks noChangeAspect="1" noChangeArrowheads="1"/>
          </p:cNvPicPr>
          <p:nvPr/>
        </p:nvPicPr>
        <p:blipFill>
          <a:blip r:embed="rId2" cstate="print"/>
          <a:srcRect/>
          <a:stretch>
            <a:fillRect/>
          </a:stretch>
        </p:blipFill>
        <p:spPr bwMode="auto">
          <a:xfrm>
            <a:off x="2002223" y="1782198"/>
            <a:ext cx="5915107" cy="4095074"/>
          </a:xfrm>
          <a:prstGeom prst="rect">
            <a:avLst/>
          </a:prstGeom>
          <a:ln>
            <a:noFill/>
          </a:ln>
          <a:effectLst>
            <a:outerShdw blurRad="292100" dist="139700" dir="2700000" algn="tl" rotWithShape="0">
              <a:srgbClr val="333333">
                <a:alpha val="65000"/>
              </a:srgbClr>
            </a:outerShdw>
          </a:effectLst>
        </p:spPr>
      </p:pic>
      <p:pic>
        <p:nvPicPr>
          <p:cNvPr id="3075" name="Picture 3" descr="C:\Users\Admin\Desktop\Project Pictures - Water Projects\Project Pictures - Nilesh - 01\Slide79.JPG"/>
          <p:cNvPicPr>
            <a:picLocks noChangeAspect="1" noChangeArrowheads="1"/>
          </p:cNvPicPr>
          <p:nvPr/>
        </p:nvPicPr>
        <p:blipFill>
          <a:blip r:embed="rId3" cstate="print"/>
          <a:srcRect/>
          <a:stretch>
            <a:fillRect/>
          </a:stretch>
        </p:blipFill>
        <p:spPr bwMode="auto">
          <a:xfrm>
            <a:off x="194471" y="476672"/>
            <a:ext cx="2886321" cy="1998222"/>
          </a:xfrm>
          <a:prstGeom prst="rect">
            <a:avLst/>
          </a:prstGeom>
          <a:ln>
            <a:noFill/>
          </a:ln>
          <a:effectLst>
            <a:outerShdw blurRad="292100" dist="139700" dir="2700000" algn="tl" rotWithShape="0">
              <a:srgbClr val="333333">
                <a:alpha val="65000"/>
              </a:srgbClr>
            </a:outerShdw>
          </a:effectLst>
        </p:spPr>
      </p:pic>
      <p:pic>
        <p:nvPicPr>
          <p:cNvPr id="3076" name="Picture 4" descr="C:\Users\Admin\Desktop\Project Pictures - Water Projects\Project Pictures - Nilesh - 01\Slide80.JPG"/>
          <p:cNvPicPr>
            <a:picLocks noChangeAspect="1" noChangeArrowheads="1"/>
          </p:cNvPicPr>
          <p:nvPr/>
        </p:nvPicPr>
        <p:blipFill>
          <a:blip r:embed="rId4" cstate="print"/>
          <a:srcRect l="13103" t="10482" r="3039" b="9154"/>
          <a:stretch>
            <a:fillRect/>
          </a:stretch>
        </p:blipFill>
        <p:spPr bwMode="auto">
          <a:xfrm>
            <a:off x="6513173" y="548680"/>
            <a:ext cx="3042338" cy="2018474"/>
          </a:xfrm>
          <a:prstGeom prst="rect">
            <a:avLst/>
          </a:prstGeom>
          <a:ln>
            <a:noFill/>
          </a:ln>
          <a:effectLst>
            <a:outerShdw blurRad="292100" dist="139700" dir="2700000" algn="tl" rotWithShape="0">
              <a:srgbClr val="333333">
                <a:alpha val="65000"/>
              </a:srgbClr>
            </a:outerShdw>
          </a:effectLst>
        </p:spPr>
      </p:pic>
      <p:pic>
        <p:nvPicPr>
          <p:cNvPr id="12" name="Picture 4" descr="C:\Users\Admin\Desktop\Project Pictures - Water Projects\Project Pictures - Nilesh - 01\Slide77.JPG"/>
          <p:cNvPicPr>
            <a:picLocks noChangeAspect="1" noChangeArrowheads="1"/>
          </p:cNvPicPr>
          <p:nvPr/>
        </p:nvPicPr>
        <p:blipFill>
          <a:blip r:embed="rId5" cstate="print"/>
          <a:srcRect l="11413" t="10101" r="9051" b="15350"/>
          <a:stretch>
            <a:fillRect/>
          </a:stretch>
        </p:blipFill>
        <p:spPr bwMode="auto">
          <a:xfrm>
            <a:off x="3392827" y="332657"/>
            <a:ext cx="2885223" cy="1872208"/>
          </a:xfrm>
          <a:prstGeom prst="rect">
            <a:avLst/>
          </a:prstGeom>
          <a:ln>
            <a:noFill/>
          </a:ln>
          <a:effectLst>
            <a:outerShdw blurRad="292100" dist="139700" dir="2700000" algn="tl" rotWithShape="0">
              <a:srgbClr val="333333">
                <a:alpha val="65000"/>
              </a:srgbClr>
            </a:outerShdw>
          </a:effectLst>
        </p:spPr>
      </p:pic>
      <p:pic>
        <p:nvPicPr>
          <p:cNvPr id="3077" name="Picture 5" descr="C:\Users\Admin\Desktop\Project Pictures - Water Projects\Project Pictures - Nilesh - 01\Slide78.JPG"/>
          <p:cNvPicPr>
            <a:picLocks noChangeAspect="1" noChangeArrowheads="1"/>
          </p:cNvPicPr>
          <p:nvPr/>
        </p:nvPicPr>
        <p:blipFill>
          <a:blip r:embed="rId6" cstate="print"/>
          <a:srcRect/>
          <a:stretch>
            <a:fillRect/>
          </a:stretch>
        </p:blipFill>
        <p:spPr bwMode="auto">
          <a:xfrm>
            <a:off x="194471" y="4653136"/>
            <a:ext cx="2652295" cy="1800200"/>
          </a:xfrm>
          <a:prstGeom prst="rect">
            <a:avLst/>
          </a:prstGeom>
          <a:ln>
            <a:noFill/>
          </a:ln>
          <a:effectLst>
            <a:outerShdw blurRad="292100" dist="139700" dir="2700000" algn="tl" rotWithShape="0">
              <a:srgbClr val="333333">
                <a:alpha val="65000"/>
              </a:srgbClr>
            </a:outerShdw>
          </a:effectLst>
        </p:spPr>
      </p:pic>
      <p:pic>
        <p:nvPicPr>
          <p:cNvPr id="14" name="Picture 13" descr="Overhead.jpg"/>
          <p:cNvPicPr>
            <a:picLocks noChangeAspect="1"/>
          </p:cNvPicPr>
          <p:nvPr/>
        </p:nvPicPr>
        <p:blipFill>
          <a:blip r:embed="rId7" cstate="print"/>
          <a:srcRect l="10241" t="6951" r="7590" b="11676"/>
          <a:stretch>
            <a:fillRect/>
          </a:stretch>
        </p:blipFill>
        <p:spPr>
          <a:xfrm>
            <a:off x="7059234" y="4653136"/>
            <a:ext cx="2574286" cy="1800200"/>
          </a:xfrm>
          <a:prstGeom prst="rect">
            <a:avLst/>
          </a:prstGeom>
          <a:ln>
            <a:noFill/>
          </a:ln>
          <a:effectLst>
            <a:outerShdw blurRad="292100" dist="139700" dir="2700000" algn="tl" rotWithShape="0">
              <a:srgbClr val="333333">
                <a:alpha val="65000"/>
              </a:srgbClr>
            </a:outerShdw>
          </a:effectLst>
        </p:spPr>
      </p:pic>
      <p:pic>
        <p:nvPicPr>
          <p:cNvPr id="16" name="Picture 2"/>
          <p:cNvPicPr>
            <a:picLocks noChangeAspect="1" noChangeArrowheads="1"/>
          </p:cNvPicPr>
          <p:nvPr/>
        </p:nvPicPr>
        <p:blipFill>
          <a:blip r:embed="rId8" cstate="print"/>
          <a:srcRect l="75469" t="65536" r="19487" b="30931"/>
          <a:stretch>
            <a:fillRect/>
          </a:stretch>
        </p:blipFill>
        <p:spPr bwMode="auto">
          <a:xfrm>
            <a:off x="8983579" y="6297749"/>
            <a:ext cx="922421" cy="363411"/>
          </a:xfrm>
          <a:prstGeom prst="rect">
            <a:avLst/>
          </a:prstGeom>
          <a:noFill/>
          <a:ln w="9525">
            <a:noFill/>
            <a:miter lim="800000"/>
            <a:headEnd/>
            <a:tailEnd/>
          </a:ln>
        </p:spPr>
      </p:pic>
    </p:spTree>
  </p:cSld>
  <p:clrMapOvr>
    <a:masterClrMapping/>
  </p:clrMapOvr>
  <p:transition advTm="8735"/>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extBox 7"/>
          <p:cNvSpPr txBox="1"/>
          <p:nvPr/>
        </p:nvSpPr>
        <p:spPr>
          <a:xfrm>
            <a:off x="6304845" y="559714"/>
            <a:ext cx="2754537" cy="276999"/>
          </a:xfrm>
          <a:prstGeom prst="rect">
            <a:avLst/>
          </a:prstGeom>
          <a:noFill/>
        </p:spPr>
        <p:txBody>
          <a:bodyPr wrap="none" rtlCol="0">
            <a:spAutoFit/>
          </a:bodyPr>
          <a:lstStyle/>
          <a:p>
            <a:pPr algn="ctr">
              <a:defRPr/>
            </a:pPr>
            <a:r>
              <a:rPr lang="en-GB" sz="1200" b="1" kern="10" dirty="0" smtClean="0">
                <a:latin typeface="Arial" pitchFamily="34" charset="0"/>
                <a:cs typeface="Arial" pitchFamily="34" charset="0"/>
              </a:rPr>
              <a:t>Water Transmission Line in Muscat</a:t>
            </a:r>
            <a:endParaRPr lang="en-US" sz="1200" dirty="0"/>
          </a:p>
        </p:txBody>
      </p:sp>
      <p:pic>
        <p:nvPicPr>
          <p:cNvPr id="1028" name="Picture 4" descr="C:\Users\Admin\Desktop\Project Pictures - Water Projects\Project Photos - Water Project - 2016\Slide16.JPG"/>
          <p:cNvPicPr>
            <a:picLocks noChangeAspect="1" noChangeArrowheads="1"/>
          </p:cNvPicPr>
          <p:nvPr/>
        </p:nvPicPr>
        <p:blipFill>
          <a:blip r:embed="rId2" cstate="print"/>
          <a:srcRect l="27163" t="12201" r="27950" b="4851"/>
          <a:stretch>
            <a:fillRect/>
          </a:stretch>
        </p:blipFill>
        <p:spPr bwMode="auto">
          <a:xfrm>
            <a:off x="5841706" y="980728"/>
            <a:ext cx="3714793" cy="4752528"/>
          </a:xfrm>
          <a:prstGeom prst="rect">
            <a:avLst/>
          </a:prstGeom>
          <a:ln>
            <a:noFill/>
          </a:ln>
          <a:effectLst>
            <a:outerShdw blurRad="292100" dist="139700" dir="2700000" algn="tl" rotWithShape="0">
              <a:srgbClr val="333333">
                <a:alpha val="65000"/>
              </a:srgbClr>
            </a:outerShdw>
          </a:effectLst>
        </p:spPr>
      </p:pic>
      <p:pic>
        <p:nvPicPr>
          <p:cNvPr id="9" name="Picture 8" descr="Slide30.JPG"/>
          <p:cNvPicPr>
            <a:picLocks noChangeAspect="1"/>
          </p:cNvPicPr>
          <p:nvPr/>
        </p:nvPicPr>
        <p:blipFill>
          <a:blip r:embed="rId3" cstate="print"/>
          <a:srcRect r="2830"/>
          <a:stretch>
            <a:fillRect/>
          </a:stretch>
        </p:blipFill>
        <p:spPr>
          <a:xfrm>
            <a:off x="298484" y="476672"/>
            <a:ext cx="5356595" cy="3816424"/>
          </a:xfrm>
          <a:prstGeom prst="rect">
            <a:avLst/>
          </a:prstGeom>
          <a:ln>
            <a:noFill/>
          </a:ln>
          <a:effectLst>
            <a:outerShdw blurRad="292100" dist="139700" dir="2700000" algn="tl" rotWithShape="0">
              <a:srgbClr val="333333">
                <a:alpha val="65000"/>
              </a:srgbClr>
            </a:outerShdw>
          </a:effectLst>
        </p:spPr>
      </p:pic>
      <p:pic>
        <p:nvPicPr>
          <p:cNvPr id="2" name="Picture 2" descr="C:\Users\Admin\Desktop\Project Pictures - Water Projects\Project Photos - Water Project - 2016\Slide18.JPG"/>
          <p:cNvPicPr>
            <a:picLocks noChangeAspect="1" noChangeArrowheads="1"/>
          </p:cNvPicPr>
          <p:nvPr/>
        </p:nvPicPr>
        <p:blipFill>
          <a:blip r:embed="rId4" cstate="print"/>
          <a:srcRect l="5182" t="6564" r="4656" b="6383"/>
          <a:stretch>
            <a:fillRect/>
          </a:stretch>
        </p:blipFill>
        <p:spPr bwMode="auto">
          <a:xfrm>
            <a:off x="931615" y="3573016"/>
            <a:ext cx="4141886" cy="2768582"/>
          </a:xfrm>
          <a:prstGeom prst="rect">
            <a:avLst/>
          </a:prstGeom>
          <a:ln>
            <a:noFill/>
          </a:ln>
          <a:effectLst>
            <a:outerShdw blurRad="292100" dist="139700" dir="2700000" algn="tl" rotWithShape="0">
              <a:srgbClr val="333333">
                <a:alpha val="65000"/>
              </a:srgbClr>
            </a:outerShdw>
          </a:effectLst>
        </p:spPr>
      </p:pic>
      <p:pic>
        <p:nvPicPr>
          <p:cNvPr id="10" name="Picture 9" descr="GPS Logo - 2.jpg.png"/>
          <p:cNvPicPr>
            <a:picLocks noChangeAspect="1"/>
          </p:cNvPicPr>
          <p:nvPr/>
        </p:nvPicPr>
        <p:blipFill>
          <a:blip r:embed="rId5"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1594"/>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extBox 7"/>
          <p:cNvSpPr txBox="1"/>
          <p:nvPr/>
        </p:nvSpPr>
        <p:spPr>
          <a:xfrm>
            <a:off x="1493375" y="5877272"/>
            <a:ext cx="4863319" cy="523220"/>
          </a:xfrm>
          <a:prstGeom prst="rect">
            <a:avLst/>
          </a:prstGeom>
          <a:noFill/>
        </p:spPr>
        <p:txBody>
          <a:bodyPr wrap="none" rtlCol="0">
            <a:spAutoFit/>
          </a:bodyPr>
          <a:lstStyle/>
          <a:p>
            <a:pPr algn="ctr">
              <a:defRPr/>
            </a:pPr>
            <a:r>
              <a:rPr lang="en-GB" sz="1400" b="1" kern="10" dirty="0" smtClean="0">
                <a:latin typeface="Arial" pitchFamily="34" charset="0"/>
                <a:cs typeface="Arial" pitchFamily="34" charset="0"/>
              </a:rPr>
              <a:t>Al </a:t>
            </a:r>
            <a:r>
              <a:rPr lang="en-GB" sz="1400" b="1" kern="10" dirty="0" err="1" smtClean="0">
                <a:latin typeface="Arial" pitchFamily="34" charset="0"/>
                <a:cs typeface="Arial" pitchFamily="34" charset="0"/>
              </a:rPr>
              <a:t>Ghoubra</a:t>
            </a:r>
            <a:r>
              <a:rPr lang="en-GB" sz="1400" b="1" kern="10" dirty="0" smtClean="0">
                <a:latin typeface="Arial" pitchFamily="34" charset="0"/>
                <a:cs typeface="Arial" pitchFamily="34" charset="0"/>
              </a:rPr>
              <a:t> – Muscat Main Water Transmission System</a:t>
            </a:r>
          </a:p>
          <a:p>
            <a:pPr algn="ctr">
              <a:defRPr/>
            </a:pPr>
            <a:r>
              <a:rPr lang="en-GB" sz="1400" b="1" kern="10" dirty="0" smtClean="0">
                <a:latin typeface="Arial" pitchFamily="34" charset="0"/>
                <a:cs typeface="Arial" pitchFamily="34" charset="0"/>
              </a:rPr>
              <a:t>Main Pumping Station Construction, Oman</a:t>
            </a:r>
            <a:endParaRPr lang="en-US" sz="1400" dirty="0"/>
          </a:p>
        </p:txBody>
      </p:sp>
      <p:pic>
        <p:nvPicPr>
          <p:cNvPr id="1030" name="Picture 6" descr="C:\Users\Admin\Desktop\Project Pictures - Water Projects\Ghoubrah Pumping Station\GPS 15.5.2014\DMC_4597.JPG"/>
          <p:cNvPicPr>
            <a:picLocks noChangeAspect="1" noChangeArrowheads="1"/>
          </p:cNvPicPr>
          <p:nvPr/>
        </p:nvPicPr>
        <p:blipFill>
          <a:blip r:embed="rId2" cstate="print"/>
          <a:srcRect/>
          <a:stretch>
            <a:fillRect/>
          </a:stretch>
        </p:blipFill>
        <p:spPr bwMode="auto">
          <a:xfrm>
            <a:off x="350489" y="620689"/>
            <a:ext cx="8190910" cy="5021581"/>
          </a:xfrm>
          <a:prstGeom prst="rect">
            <a:avLst/>
          </a:prstGeom>
          <a:ln>
            <a:noFill/>
          </a:ln>
          <a:effectLst>
            <a:outerShdw blurRad="292100" dist="139700" dir="2700000" algn="tl" rotWithShape="0">
              <a:srgbClr val="333333">
                <a:alpha val="65000"/>
              </a:srgbClr>
            </a:outerShdw>
          </a:effectLst>
        </p:spPr>
      </p:pic>
      <p:pic>
        <p:nvPicPr>
          <p:cNvPr id="1029" name="Picture 5" descr="C:\Users\Admin\Desktop\Project Pictures - Water Projects\Ghoubrah Pumping Station\GPS 15.5.2014\DMC_4546.JPG"/>
          <p:cNvPicPr>
            <a:picLocks noChangeAspect="1" noChangeArrowheads="1"/>
          </p:cNvPicPr>
          <p:nvPr/>
        </p:nvPicPr>
        <p:blipFill>
          <a:blip r:embed="rId3" cstate="print"/>
          <a:srcRect/>
          <a:stretch>
            <a:fillRect/>
          </a:stretch>
        </p:blipFill>
        <p:spPr bwMode="auto">
          <a:xfrm>
            <a:off x="6200252" y="332656"/>
            <a:ext cx="3406202" cy="2088232"/>
          </a:xfrm>
          <a:prstGeom prst="rect">
            <a:avLst/>
          </a:prstGeom>
          <a:ln>
            <a:noFill/>
          </a:ln>
          <a:effectLst>
            <a:outerShdw blurRad="292100" dist="139700" dir="2700000" algn="tl" rotWithShape="0">
              <a:srgbClr val="333333">
                <a:alpha val="65000"/>
              </a:srgbClr>
            </a:outerShdw>
          </a:effectLst>
        </p:spPr>
      </p:pic>
      <p:pic>
        <p:nvPicPr>
          <p:cNvPr id="1032" name="Picture 8" descr="C:\Users\Admin\Desktop\Project Pictures - Water Projects\Ghoubrah Pumping Station\GPS 15.5.2014\DMC_4659.JPG"/>
          <p:cNvPicPr>
            <a:picLocks noChangeAspect="1" noChangeArrowheads="1"/>
          </p:cNvPicPr>
          <p:nvPr/>
        </p:nvPicPr>
        <p:blipFill>
          <a:blip r:embed="rId4" cstate="print"/>
          <a:srcRect l="3857" t="4148" r="28377" b="2114"/>
          <a:stretch>
            <a:fillRect/>
          </a:stretch>
        </p:blipFill>
        <p:spPr bwMode="auto">
          <a:xfrm>
            <a:off x="6201138" y="2958516"/>
            <a:ext cx="3441807" cy="2918756"/>
          </a:xfrm>
          <a:prstGeom prst="rect">
            <a:avLst/>
          </a:prstGeom>
          <a:ln>
            <a:noFill/>
          </a:ln>
          <a:effectLst>
            <a:outerShdw blurRad="292100" dist="139700" dir="2700000" algn="tl" rotWithShape="0">
              <a:srgbClr val="333333">
                <a:alpha val="65000"/>
              </a:srgbClr>
            </a:outerShdw>
          </a:effectLst>
        </p:spPr>
      </p:pic>
      <p:pic>
        <p:nvPicPr>
          <p:cNvPr id="9" name="Picture 8" descr="GPS Logo - 2.jpg.png"/>
          <p:cNvPicPr>
            <a:picLocks noChangeAspect="1"/>
          </p:cNvPicPr>
          <p:nvPr/>
        </p:nvPicPr>
        <p:blipFill>
          <a:blip r:embed="rId5"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0969"/>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 name="Rectangle 5"/>
          <p:cNvSpPr/>
          <p:nvPr/>
        </p:nvSpPr>
        <p:spPr>
          <a:xfrm>
            <a:off x="0" y="476672"/>
            <a:ext cx="9906000" cy="360040"/>
          </a:xfrm>
          <a:prstGeom prst="rect">
            <a:avLst/>
          </a:prstGeom>
          <a:gradFill flip="none" rotWithShape="1">
            <a:gsLst>
              <a:gs pos="0">
                <a:srgbClr val="FFC000"/>
              </a:gs>
              <a:gs pos="0">
                <a:schemeClr val="tx1"/>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8"/>
          <p:cNvSpPr/>
          <p:nvPr/>
        </p:nvSpPr>
        <p:spPr>
          <a:xfrm>
            <a:off x="0" y="2852936"/>
            <a:ext cx="9906000" cy="360040"/>
          </a:xfrm>
          <a:prstGeom prst="rect">
            <a:avLst/>
          </a:prstGeom>
          <a:gradFill flip="none" rotWithShape="1">
            <a:gsLst>
              <a:gs pos="0">
                <a:srgbClr val="FFC000"/>
              </a:gs>
              <a:gs pos="0">
                <a:schemeClr val="tx1"/>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4200068"/>
            <a:ext cx="9906000" cy="360040"/>
          </a:xfrm>
          <a:prstGeom prst="rect">
            <a:avLst/>
          </a:prstGeom>
          <a:gradFill flip="none" rotWithShape="1">
            <a:gsLst>
              <a:gs pos="0">
                <a:srgbClr val="FFC000"/>
              </a:gs>
              <a:gs pos="0">
                <a:schemeClr val="tx1"/>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06506" y="476672"/>
            <a:ext cx="8970997" cy="5724644"/>
          </a:xfrm>
          <a:prstGeom prst="rect">
            <a:avLst/>
          </a:prstGeom>
        </p:spPr>
        <p:txBody>
          <a:bodyPr wrap="square">
            <a:spAutoFit/>
          </a:bodyPr>
          <a:lstStyle/>
          <a:p>
            <a:r>
              <a:rPr lang="en-GB" sz="1700" b="1" i="1" dirty="0" smtClean="0">
                <a:solidFill>
                  <a:srgbClr val="FFC000"/>
                </a:solidFill>
                <a:effectLst>
                  <a:outerShdw blurRad="38100" dist="38100" dir="2700000" algn="tl">
                    <a:srgbClr val="000000">
                      <a:alpha val="43137"/>
                    </a:srgbClr>
                  </a:outerShdw>
                </a:effectLst>
              </a:rPr>
              <a:t>Vision</a:t>
            </a:r>
          </a:p>
          <a:p>
            <a:endParaRPr lang="en-GB" sz="1000" b="1" i="1" dirty="0" smtClean="0"/>
          </a:p>
          <a:p>
            <a:r>
              <a:rPr lang="en-GB" sz="1700" b="1" dirty="0" smtClean="0"/>
              <a:t>Our Vision</a:t>
            </a:r>
            <a:r>
              <a:rPr lang="en-GB" sz="1700" dirty="0" smtClean="0"/>
              <a:t> is to be recognized as being one of the best EPC Contracting and Trading Companies in Oman. </a:t>
            </a:r>
            <a:br>
              <a:rPr lang="en-GB" sz="1700" dirty="0" smtClean="0"/>
            </a:br>
            <a:r>
              <a:rPr lang="en-GB" sz="1000" dirty="0" smtClean="0"/>
              <a:t/>
            </a:r>
            <a:br>
              <a:rPr lang="en-GB" sz="1000" dirty="0" smtClean="0"/>
            </a:br>
            <a:r>
              <a:rPr lang="en-GB" sz="1700" dirty="0" smtClean="0"/>
              <a:t>To provide our employees with living facilities in accordance with the requirements and standards of the Government of Oman and PDO.  Making employees aware of hazards to their health and providing them with all necessary personal protection equipment. Ensuring employees are not subjected to stress problems in their work environment.</a:t>
            </a:r>
            <a:br>
              <a:rPr lang="en-GB" sz="1700" dirty="0" smtClean="0"/>
            </a:br>
            <a:r>
              <a:rPr lang="en-GB" sz="1700" dirty="0" smtClean="0"/>
              <a:t> </a:t>
            </a:r>
            <a:endParaRPr lang="en-GB" sz="1000" dirty="0" smtClean="0">
              <a:solidFill>
                <a:srgbClr val="FFC000"/>
              </a:solidFill>
            </a:endParaRPr>
          </a:p>
          <a:p>
            <a:r>
              <a:rPr lang="en-GB" sz="1700" b="1" i="1" dirty="0" smtClean="0">
                <a:solidFill>
                  <a:srgbClr val="FFC000"/>
                </a:solidFill>
                <a:effectLst>
                  <a:outerShdw blurRad="38100" dist="38100" dir="2700000" algn="tl">
                    <a:srgbClr val="000000">
                      <a:alpha val="43137"/>
                    </a:srgbClr>
                  </a:outerShdw>
                </a:effectLst>
              </a:rPr>
              <a:t>Mission</a:t>
            </a:r>
          </a:p>
          <a:p>
            <a:endParaRPr lang="en-GB" sz="1000" b="1" i="1" dirty="0" smtClean="0"/>
          </a:p>
          <a:p>
            <a:r>
              <a:rPr lang="en-GB" sz="1700" b="1" dirty="0" smtClean="0"/>
              <a:t>Our mission</a:t>
            </a:r>
            <a:r>
              <a:rPr lang="en-GB" sz="1700" dirty="0" smtClean="0"/>
              <a:t> is to continuously improve all of our business activities in order to achieve a level of excellence that permits us to provide the highest satisfaction to all our Clients and our Employees.</a:t>
            </a:r>
            <a:br>
              <a:rPr lang="en-GB" sz="1700" dirty="0" smtClean="0"/>
            </a:br>
            <a:endParaRPr lang="en-GB" sz="1700" dirty="0" smtClean="0"/>
          </a:p>
          <a:p>
            <a:endParaRPr lang="en-GB" sz="1000" dirty="0" smtClean="0"/>
          </a:p>
          <a:p>
            <a:r>
              <a:rPr lang="en-GB" sz="1700" b="1" i="1" dirty="0" smtClean="0">
                <a:solidFill>
                  <a:srgbClr val="FFC000"/>
                </a:solidFill>
                <a:effectLst>
                  <a:outerShdw blurRad="38100" dist="38100" dir="2700000" algn="tl">
                    <a:srgbClr val="000000">
                      <a:alpha val="43137"/>
                    </a:srgbClr>
                  </a:outerShdw>
                </a:effectLst>
              </a:rPr>
              <a:t>Industrial Relation</a:t>
            </a:r>
          </a:p>
          <a:p>
            <a:endParaRPr lang="en-GB" sz="1000" b="1" i="1" dirty="0" smtClean="0"/>
          </a:p>
          <a:p>
            <a:r>
              <a:rPr lang="en-GB" sz="1700" dirty="0" smtClean="0"/>
              <a:t>Our aim is to achieve a commendable industrial relationship with all parties involved or participated in our business.  This includes the Government of the Sultanate of Oman, our clientele, principal companies, local and overseas suppliers, employees and sub-contractors. </a:t>
            </a:r>
            <a:br>
              <a:rPr lang="en-GB" sz="1700" dirty="0" smtClean="0"/>
            </a:br>
            <a:r>
              <a:rPr lang="en-GB" sz="1000" dirty="0" smtClean="0"/>
              <a:t/>
            </a:r>
            <a:br>
              <a:rPr lang="en-GB" sz="1000" dirty="0" smtClean="0"/>
            </a:br>
            <a:r>
              <a:rPr lang="en-GB" sz="1700" dirty="0" smtClean="0"/>
              <a:t>Fulfilling obligations towards all our business associates and a management objective of good industrial relations.</a:t>
            </a:r>
            <a:endParaRPr lang="en-GB" sz="1700" dirty="0"/>
          </a:p>
        </p:txBody>
      </p:sp>
      <p:pic>
        <p:nvPicPr>
          <p:cNvPr id="14" name="Picture 13"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0266"/>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extBox 7"/>
          <p:cNvSpPr txBox="1"/>
          <p:nvPr/>
        </p:nvSpPr>
        <p:spPr>
          <a:xfrm>
            <a:off x="1658032" y="6001543"/>
            <a:ext cx="5119800" cy="523220"/>
          </a:xfrm>
          <a:prstGeom prst="rect">
            <a:avLst/>
          </a:prstGeom>
          <a:noFill/>
        </p:spPr>
        <p:txBody>
          <a:bodyPr wrap="none" rtlCol="0">
            <a:spAutoFit/>
          </a:bodyPr>
          <a:lstStyle/>
          <a:p>
            <a:pPr algn="ctr">
              <a:defRPr/>
            </a:pPr>
            <a:r>
              <a:rPr lang="en-GB" sz="1400" b="1" kern="10" dirty="0" smtClean="0">
                <a:latin typeface="Arial" pitchFamily="34" charset="0"/>
                <a:cs typeface="Arial" pitchFamily="34" charset="0"/>
              </a:rPr>
              <a:t>Construction of Dolphin Tanks and Underground Services</a:t>
            </a:r>
          </a:p>
          <a:p>
            <a:pPr algn="ctr">
              <a:defRPr/>
            </a:pPr>
            <a:r>
              <a:rPr lang="en-GB" sz="1400" b="1" kern="10" dirty="0" smtClean="0">
                <a:latin typeface="Arial" pitchFamily="34" charset="0"/>
                <a:cs typeface="Arial" pitchFamily="34" charset="0"/>
              </a:rPr>
              <a:t>for Atlantis Hotel in Dubai</a:t>
            </a:r>
            <a:endParaRPr lang="en-US" sz="1400" dirty="0"/>
          </a:p>
        </p:txBody>
      </p:sp>
      <p:pic>
        <p:nvPicPr>
          <p:cNvPr id="9" name="Picture 8" descr="Civil Construction for Atlantis.jpg"/>
          <p:cNvPicPr>
            <a:picLocks noChangeAspect="1"/>
          </p:cNvPicPr>
          <p:nvPr/>
        </p:nvPicPr>
        <p:blipFill>
          <a:blip r:embed="rId2" cstate="print"/>
          <a:stretch>
            <a:fillRect/>
          </a:stretch>
        </p:blipFill>
        <p:spPr>
          <a:xfrm>
            <a:off x="350489" y="379074"/>
            <a:ext cx="9283031" cy="5570206"/>
          </a:xfrm>
          <a:prstGeom prst="rect">
            <a:avLst/>
          </a:prstGeom>
          <a:ln>
            <a:noFill/>
          </a:ln>
          <a:effectLst>
            <a:outerShdw blurRad="292100" dist="139700" dir="2700000" algn="tl" rotWithShape="0">
              <a:srgbClr val="333333">
                <a:alpha val="65000"/>
              </a:srgbClr>
            </a:outerShdw>
          </a:effectLst>
        </p:spPr>
      </p:pic>
      <p:pic>
        <p:nvPicPr>
          <p:cNvPr id="10" name="Picture 9" descr="GPS Logo - 2.jpg.png"/>
          <p:cNvPicPr>
            <a:picLocks noChangeAspect="1"/>
          </p:cNvPicPr>
          <p:nvPr/>
        </p:nvPicPr>
        <p:blipFill>
          <a:blip r:embed="rId3"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9594"/>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TextBox 7"/>
          <p:cNvSpPr txBox="1"/>
          <p:nvPr/>
        </p:nvSpPr>
        <p:spPr>
          <a:xfrm>
            <a:off x="2657651" y="6237313"/>
            <a:ext cx="4822282" cy="307777"/>
          </a:xfrm>
          <a:prstGeom prst="rect">
            <a:avLst/>
          </a:prstGeom>
          <a:noFill/>
        </p:spPr>
        <p:txBody>
          <a:bodyPr wrap="none" rtlCol="0">
            <a:spAutoFit/>
          </a:bodyPr>
          <a:lstStyle/>
          <a:p>
            <a:pPr algn="ctr">
              <a:defRPr/>
            </a:pPr>
            <a:r>
              <a:rPr kumimoji="1" lang="en-GB" sz="1400" dirty="0" err="1" smtClean="0">
                <a:latin typeface="Trebuchet MS" pitchFamily="34" charset="0"/>
                <a:cs typeface="Times New Roman" pitchFamily="18" charset="0"/>
              </a:rPr>
              <a:t>Marmul</a:t>
            </a:r>
            <a:r>
              <a:rPr kumimoji="1" lang="en-GB" sz="1400" dirty="0" smtClean="0">
                <a:latin typeface="Trebuchet MS" pitchFamily="34" charset="0"/>
                <a:cs typeface="Times New Roman" pitchFamily="18" charset="0"/>
              </a:rPr>
              <a:t> – </a:t>
            </a:r>
            <a:r>
              <a:rPr kumimoji="1" lang="en-GB" sz="1400" dirty="0" err="1" smtClean="0">
                <a:latin typeface="Trebuchet MS" pitchFamily="34" charset="0"/>
                <a:cs typeface="Times New Roman" pitchFamily="18" charset="0"/>
              </a:rPr>
              <a:t>Andhur</a:t>
            </a:r>
            <a:r>
              <a:rPr kumimoji="1" lang="en-GB" sz="1400" dirty="0" smtClean="0">
                <a:latin typeface="Trebuchet MS" pitchFamily="34" charset="0"/>
                <a:cs typeface="Times New Roman" pitchFamily="18" charset="0"/>
              </a:rPr>
              <a:t> Road Project </a:t>
            </a:r>
            <a:r>
              <a:rPr lang="en-GB" sz="1400" b="1" kern="10" dirty="0" smtClean="0">
                <a:latin typeface="Arial" pitchFamily="34" charset="0"/>
                <a:cs typeface="Arial" pitchFamily="34" charset="0"/>
              </a:rPr>
              <a:t>at </a:t>
            </a:r>
            <a:r>
              <a:rPr lang="en-GB" sz="1400" b="1" kern="10" dirty="0" err="1" smtClean="0">
                <a:latin typeface="Arial" pitchFamily="34" charset="0"/>
                <a:cs typeface="Arial" pitchFamily="34" charset="0"/>
              </a:rPr>
              <a:t>Marmul</a:t>
            </a:r>
            <a:r>
              <a:rPr lang="en-GB" sz="1400" b="1" kern="10" dirty="0" smtClean="0">
                <a:latin typeface="Arial" pitchFamily="34" charset="0"/>
                <a:cs typeface="Arial" pitchFamily="34" charset="0"/>
              </a:rPr>
              <a:t>, Oman for PDO</a:t>
            </a:r>
            <a:endParaRPr lang="en-US" sz="1400" dirty="0"/>
          </a:p>
        </p:txBody>
      </p:sp>
      <p:pic>
        <p:nvPicPr>
          <p:cNvPr id="9" name="Picture 22" descr="road9"/>
          <p:cNvPicPr>
            <a:picLocks noChangeAspect="1" noChangeArrowheads="1"/>
          </p:cNvPicPr>
          <p:nvPr/>
        </p:nvPicPr>
        <p:blipFill>
          <a:blip r:embed="rId2" cstate="print"/>
          <a:srcRect t="33926"/>
          <a:stretch>
            <a:fillRect/>
          </a:stretch>
        </p:blipFill>
        <p:spPr bwMode="auto">
          <a:xfrm>
            <a:off x="0" y="188640"/>
            <a:ext cx="9920442" cy="4536504"/>
          </a:xfrm>
          <a:prstGeom prst="rect">
            <a:avLst/>
          </a:prstGeom>
          <a:ln>
            <a:noFill/>
          </a:ln>
          <a:effectLst>
            <a:outerShdw blurRad="292100" dist="139700" dir="2700000" algn="tl" rotWithShape="0">
              <a:srgbClr val="333333">
                <a:alpha val="65000"/>
              </a:srgbClr>
            </a:outerShdw>
          </a:effectLst>
        </p:spPr>
      </p:pic>
      <p:pic>
        <p:nvPicPr>
          <p:cNvPr id="10" name="Picture 24" descr="road6"/>
          <p:cNvPicPr>
            <a:picLocks noChangeAspect="1" noChangeArrowheads="1"/>
          </p:cNvPicPr>
          <p:nvPr/>
        </p:nvPicPr>
        <p:blipFill>
          <a:blip r:embed="rId3" cstate="print"/>
          <a:srcRect l="4239" t="10890" r="14250" b="24536"/>
          <a:stretch>
            <a:fillRect/>
          </a:stretch>
        </p:blipFill>
        <p:spPr bwMode="auto">
          <a:xfrm>
            <a:off x="2612741" y="3450110"/>
            <a:ext cx="4818856" cy="2643187"/>
          </a:xfrm>
          <a:prstGeom prst="rect">
            <a:avLst/>
          </a:prstGeom>
          <a:ln>
            <a:noFill/>
          </a:ln>
          <a:effectLst>
            <a:outerShdw blurRad="292100" dist="139700" dir="2700000" algn="tl" rotWithShape="0">
              <a:srgbClr val="333333">
                <a:alpha val="65000"/>
              </a:srgbClr>
            </a:outerShdw>
          </a:effectLst>
        </p:spPr>
      </p:pic>
      <p:pic>
        <p:nvPicPr>
          <p:cNvPr id="12" name="Picture 11"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1750"/>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Rectangle 11"/>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7" name="Picture 6" descr="Dubai - Underground Piping.jpg"/>
          <p:cNvPicPr>
            <a:picLocks noChangeAspect="1"/>
          </p:cNvPicPr>
          <p:nvPr/>
        </p:nvPicPr>
        <p:blipFill>
          <a:blip r:embed="rId2" cstate="print"/>
          <a:stretch>
            <a:fillRect/>
          </a:stretch>
        </p:blipFill>
        <p:spPr>
          <a:xfrm>
            <a:off x="272480" y="548680"/>
            <a:ext cx="7722858" cy="5346594"/>
          </a:xfrm>
          <a:prstGeom prst="rect">
            <a:avLst/>
          </a:prstGeom>
          <a:ln>
            <a:noFill/>
          </a:ln>
          <a:effectLst>
            <a:outerShdw blurRad="292100" dist="139700" dir="2700000" algn="tl" rotWithShape="0">
              <a:srgbClr val="333333">
                <a:alpha val="65000"/>
              </a:srgbClr>
            </a:outerShdw>
          </a:effectLst>
        </p:spPr>
      </p:pic>
      <p:pic>
        <p:nvPicPr>
          <p:cNvPr id="14" name="Picture 13" descr="Dubai Pipeline.jpg"/>
          <p:cNvPicPr>
            <a:picLocks noChangeAspect="1"/>
          </p:cNvPicPr>
          <p:nvPr/>
        </p:nvPicPr>
        <p:blipFill>
          <a:blip r:embed="rId3" cstate="print"/>
          <a:srcRect l="13674" t="9327"/>
          <a:stretch>
            <a:fillRect/>
          </a:stretch>
        </p:blipFill>
        <p:spPr>
          <a:xfrm>
            <a:off x="5421052" y="1628800"/>
            <a:ext cx="3984992" cy="2874268"/>
          </a:xfrm>
          <a:prstGeom prst="rect">
            <a:avLst/>
          </a:prstGeom>
          <a:solidFill>
            <a:srgbClr val="FFFFFF">
              <a:shade val="85000"/>
            </a:srgbClr>
          </a:solidFill>
          <a:ln w="57150" cap="sq">
            <a:solidFill>
              <a:srgbClr val="FF99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1" name="TextBox 10"/>
          <p:cNvSpPr txBox="1"/>
          <p:nvPr/>
        </p:nvSpPr>
        <p:spPr>
          <a:xfrm>
            <a:off x="2846766" y="5949281"/>
            <a:ext cx="4212468" cy="276999"/>
          </a:xfrm>
          <a:prstGeom prst="rect">
            <a:avLst/>
          </a:prstGeom>
          <a:noFill/>
        </p:spPr>
        <p:txBody>
          <a:bodyPr wrap="square" rtlCol="0">
            <a:spAutoFit/>
          </a:bodyPr>
          <a:lstStyle/>
          <a:p>
            <a:pPr algn="ctr">
              <a:defRPr/>
            </a:pPr>
            <a:endParaRPr lang="en-US" sz="1200" dirty="0"/>
          </a:p>
        </p:txBody>
      </p:sp>
      <p:sp>
        <p:nvSpPr>
          <p:cNvPr id="15" name="TextBox 14"/>
          <p:cNvSpPr txBox="1"/>
          <p:nvPr/>
        </p:nvSpPr>
        <p:spPr>
          <a:xfrm>
            <a:off x="1874445" y="6001543"/>
            <a:ext cx="4686988" cy="523220"/>
          </a:xfrm>
          <a:prstGeom prst="rect">
            <a:avLst/>
          </a:prstGeom>
          <a:noFill/>
        </p:spPr>
        <p:txBody>
          <a:bodyPr wrap="none" rtlCol="0">
            <a:spAutoFit/>
          </a:bodyPr>
          <a:lstStyle/>
          <a:p>
            <a:pPr algn="ctr">
              <a:defRPr/>
            </a:pPr>
            <a:r>
              <a:rPr lang="en-GB" sz="1400" b="1" kern="10" dirty="0" smtClean="0">
                <a:latin typeface="Arial" pitchFamily="34" charset="0"/>
                <a:cs typeface="Arial" pitchFamily="34" charset="0"/>
              </a:rPr>
              <a:t>EPC of Underground Systems &amp; Dolphin Tank Piping</a:t>
            </a:r>
          </a:p>
          <a:p>
            <a:pPr algn="ctr">
              <a:defRPr/>
            </a:pPr>
            <a:r>
              <a:rPr lang="en-GB" sz="1400" b="1" kern="10" dirty="0" smtClean="0">
                <a:latin typeface="Arial" pitchFamily="34" charset="0"/>
                <a:cs typeface="Arial" pitchFamily="34" charset="0"/>
              </a:rPr>
              <a:t>for Atlantis Hotel in Dubai</a:t>
            </a:r>
            <a:endParaRPr lang="en-US" sz="1400" dirty="0"/>
          </a:p>
        </p:txBody>
      </p:sp>
      <p:pic>
        <p:nvPicPr>
          <p:cNvPr id="10" name="Picture 9"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7594"/>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descr="See Outfall - MAF.jpg"/>
          <p:cNvPicPr>
            <a:picLocks noChangeAspect="1"/>
          </p:cNvPicPr>
          <p:nvPr/>
        </p:nvPicPr>
        <p:blipFill>
          <a:blip r:embed="rId2" cstate="print"/>
          <a:srcRect t="5420" b="6775"/>
          <a:stretch>
            <a:fillRect/>
          </a:stretch>
        </p:blipFill>
        <p:spPr>
          <a:xfrm>
            <a:off x="272480" y="476672"/>
            <a:ext cx="9439049" cy="5832648"/>
          </a:xfrm>
          <a:prstGeom prst="rect">
            <a:avLst/>
          </a:prstGeom>
          <a:ln>
            <a:noFill/>
          </a:ln>
          <a:effectLst>
            <a:outerShdw blurRad="292100" dist="139700" dir="2700000" algn="tl" rotWithShape="0">
              <a:srgbClr val="333333">
                <a:alpha val="65000"/>
              </a:srgbClr>
            </a:outerShdw>
          </a:effectLst>
        </p:spPr>
      </p:pic>
      <p:pic>
        <p:nvPicPr>
          <p:cNvPr id="6" name="Picture 5" descr="Marine Pipeline Installation.jpg"/>
          <p:cNvPicPr>
            <a:picLocks noChangeAspect="1"/>
          </p:cNvPicPr>
          <p:nvPr/>
        </p:nvPicPr>
        <p:blipFill>
          <a:blip r:embed="rId3" cstate="print"/>
          <a:stretch>
            <a:fillRect/>
          </a:stretch>
        </p:blipFill>
        <p:spPr>
          <a:xfrm>
            <a:off x="326486" y="332656"/>
            <a:ext cx="3456384" cy="2592288"/>
          </a:xfrm>
          <a:prstGeom prst="round2DiagRect">
            <a:avLst>
              <a:gd name="adj1" fmla="val 16667"/>
              <a:gd name="adj2" fmla="val 0"/>
            </a:avLst>
          </a:prstGeom>
          <a:ln w="76200" cap="sq">
            <a:solidFill>
              <a:srgbClr val="FFC000"/>
            </a:solidFill>
            <a:miter lim="800000"/>
          </a:ln>
          <a:effectLst>
            <a:outerShdw blurRad="254000" algn="tl" rotWithShape="0">
              <a:srgbClr val="000000">
                <a:alpha val="43000"/>
              </a:srgbClr>
            </a:outerShdw>
          </a:effectLst>
        </p:spPr>
      </p:pic>
      <p:pic>
        <p:nvPicPr>
          <p:cNvPr id="5" name="Picture 4" descr="Marine Pipeline - Erection.jpg"/>
          <p:cNvPicPr>
            <a:picLocks noChangeAspect="1"/>
          </p:cNvPicPr>
          <p:nvPr/>
        </p:nvPicPr>
        <p:blipFill>
          <a:blip r:embed="rId4" cstate="print"/>
          <a:stretch>
            <a:fillRect/>
          </a:stretch>
        </p:blipFill>
        <p:spPr>
          <a:xfrm>
            <a:off x="6201139" y="3789040"/>
            <a:ext cx="3425354" cy="2567495"/>
          </a:xfrm>
          <a:prstGeom prst="round2DiagRect">
            <a:avLst>
              <a:gd name="adj1" fmla="val 16667"/>
              <a:gd name="adj2" fmla="val 1886"/>
            </a:avLst>
          </a:prstGeom>
          <a:ln w="76200" cap="sq">
            <a:solidFill>
              <a:srgbClr val="FFC000"/>
            </a:solidFill>
            <a:miter lim="800000"/>
          </a:ln>
          <a:effectLst>
            <a:outerShdw blurRad="254000" algn="tl" rotWithShape="0">
              <a:srgbClr val="000000">
                <a:alpha val="43000"/>
              </a:srgbClr>
            </a:outerShdw>
          </a:effectLst>
        </p:spPr>
      </p:pic>
      <p:pic>
        <p:nvPicPr>
          <p:cNvPr id="4" name="Picture 3" descr="Marine Pipeline - Erection - Lifting.jpg"/>
          <p:cNvPicPr>
            <a:picLocks noChangeAspect="1"/>
          </p:cNvPicPr>
          <p:nvPr/>
        </p:nvPicPr>
        <p:blipFill>
          <a:blip r:embed="rId5" cstate="print"/>
          <a:stretch>
            <a:fillRect/>
          </a:stretch>
        </p:blipFill>
        <p:spPr>
          <a:xfrm>
            <a:off x="3548845" y="2276872"/>
            <a:ext cx="2880320" cy="2160240"/>
          </a:xfrm>
          <a:prstGeom prst="round2DiagRect">
            <a:avLst>
              <a:gd name="adj1" fmla="val 16667"/>
              <a:gd name="adj2" fmla="val 0"/>
            </a:avLst>
          </a:prstGeom>
          <a:ln w="76200" cap="sq">
            <a:solidFill>
              <a:srgbClr val="FFFFFF"/>
            </a:solidFill>
            <a:miter lim="800000"/>
          </a:ln>
          <a:effectLst>
            <a:outerShdw blurRad="254000" algn="tl" rotWithShape="0">
              <a:srgbClr val="000000">
                <a:alpha val="43000"/>
              </a:srgbClr>
            </a:outerShdw>
          </a:effectLst>
        </p:spPr>
      </p:pic>
      <p:sp>
        <p:nvSpPr>
          <p:cNvPr id="10" name="TextBox 9"/>
          <p:cNvSpPr txBox="1"/>
          <p:nvPr/>
        </p:nvSpPr>
        <p:spPr>
          <a:xfrm>
            <a:off x="4953000" y="548681"/>
            <a:ext cx="4524504" cy="430887"/>
          </a:xfrm>
          <a:prstGeom prst="rect">
            <a:avLst/>
          </a:prstGeom>
          <a:noFill/>
        </p:spPr>
        <p:txBody>
          <a:bodyPr wrap="square" rtlCol="0">
            <a:spAutoFit/>
          </a:bodyPr>
          <a:lstStyle/>
          <a:p>
            <a:pPr algn="ctr">
              <a:defRPr/>
            </a:pPr>
            <a:r>
              <a:rPr lang="en-GB" sz="1100" b="1" kern="10" dirty="0" smtClean="0">
                <a:latin typeface="Arial" pitchFamily="34" charset="0"/>
                <a:cs typeface="Arial" pitchFamily="34" charset="0"/>
              </a:rPr>
              <a:t>Construction of Sea Outfall for </a:t>
            </a:r>
          </a:p>
          <a:p>
            <a:pPr algn="ctr">
              <a:defRPr/>
            </a:pPr>
            <a:r>
              <a:rPr lang="en-GB" sz="1100" b="1" kern="10" dirty="0" smtClean="0">
                <a:latin typeface="Arial" pitchFamily="34" charset="0"/>
                <a:cs typeface="Arial" pitchFamily="34" charset="0"/>
              </a:rPr>
              <a:t>Mina Al </a:t>
            </a:r>
            <a:r>
              <a:rPr lang="en-GB" sz="1100" b="1" kern="10" dirty="0" err="1" smtClean="0">
                <a:latin typeface="Arial" pitchFamily="34" charset="0"/>
                <a:cs typeface="Arial" pitchFamily="34" charset="0"/>
              </a:rPr>
              <a:t>Fahal</a:t>
            </a:r>
            <a:r>
              <a:rPr lang="en-GB" sz="1100" b="1" kern="10" dirty="0" smtClean="0">
                <a:latin typeface="Arial" pitchFamily="34" charset="0"/>
                <a:cs typeface="Arial" pitchFamily="34" charset="0"/>
              </a:rPr>
              <a:t> Refinery, Muscat - Oman</a:t>
            </a:r>
            <a:endParaRPr lang="en-US" sz="1100" dirty="0"/>
          </a:p>
        </p:txBody>
      </p:sp>
      <p:pic>
        <p:nvPicPr>
          <p:cNvPr id="14" name="Picture 2"/>
          <p:cNvPicPr>
            <a:picLocks noChangeAspect="1" noChangeArrowheads="1"/>
          </p:cNvPicPr>
          <p:nvPr/>
        </p:nvPicPr>
        <p:blipFill>
          <a:blip r:embed="rId6" cstate="print"/>
          <a:srcRect l="75469" t="65536" r="19487" b="30931"/>
          <a:stretch>
            <a:fillRect/>
          </a:stretch>
        </p:blipFill>
        <p:spPr bwMode="auto">
          <a:xfrm>
            <a:off x="8983579" y="6297749"/>
            <a:ext cx="922421" cy="363411"/>
          </a:xfrm>
          <a:prstGeom prst="rect">
            <a:avLst/>
          </a:prstGeom>
          <a:noFill/>
          <a:ln w="9525">
            <a:noFill/>
            <a:miter lim="800000"/>
            <a:headEnd/>
            <a:tailEnd/>
          </a:ln>
        </p:spPr>
      </p:pic>
    </p:spTree>
  </p:cSld>
  <p:clrMapOvr>
    <a:masterClrMapping/>
  </p:clrMapOvr>
  <p:transition advTm="8610"/>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8"/>
          <p:cNvPicPr>
            <a:picLocks noChangeAspect="1"/>
          </p:cNvPicPr>
          <p:nvPr/>
        </p:nvPicPr>
        <p:blipFill>
          <a:blip r:embed="rId2" cstate="print"/>
          <a:stretch>
            <a:fillRect/>
          </a:stretch>
        </p:blipFill>
        <p:spPr>
          <a:xfrm>
            <a:off x="0" y="159762"/>
            <a:ext cx="9906000" cy="586152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1130576" y="6135687"/>
            <a:ext cx="6006667" cy="461665"/>
          </a:xfrm>
          <a:prstGeom prst="rect">
            <a:avLst/>
          </a:prstGeom>
          <a:noFill/>
        </p:spPr>
        <p:txBody>
          <a:bodyPr wrap="square" rtlCol="0">
            <a:spAutoFit/>
          </a:bodyPr>
          <a:lstStyle/>
          <a:p>
            <a:pPr algn="ctr"/>
            <a:r>
              <a:rPr lang="en-GB" sz="1200" b="1" dirty="0" smtClean="0"/>
              <a:t>Storage and Pumping Facilities at </a:t>
            </a:r>
            <a:r>
              <a:rPr lang="en-GB" sz="1200" b="1" dirty="0" err="1" smtClean="0"/>
              <a:t>Jiffnanin</a:t>
            </a:r>
            <a:r>
              <a:rPr lang="en-GB" sz="1200" b="1" dirty="0" smtClean="0"/>
              <a:t> </a:t>
            </a:r>
          </a:p>
          <a:p>
            <a:pPr algn="ctr"/>
            <a:r>
              <a:rPr lang="en-GB" sz="1200" b="1" dirty="0" smtClean="0"/>
              <a:t>Muscat – </a:t>
            </a:r>
            <a:r>
              <a:rPr lang="en-GB" sz="1200" b="1" dirty="0" err="1" smtClean="0"/>
              <a:t>Sohar</a:t>
            </a:r>
            <a:r>
              <a:rPr lang="en-GB" sz="1200" b="1" dirty="0" smtClean="0"/>
              <a:t> Products (Multi) Pipeline, Storage &amp; Fuel Handling Facilities</a:t>
            </a:r>
            <a:endParaRPr lang="en-US" sz="1200" b="1" dirty="0"/>
          </a:p>
        </p:txBody>
      </p:sp>
      <p:sp>
        <p:nvSpPr>
          <p:cNvPr id="14" name="Rectangle 13"/>
          <p:cNvSpPr/>
          <p:nvPr/>
        </p:nvSpPr>
        <p:spPr>
          <a:xfrm>
            <a:off x="0" y="332656"/>
            <a:ext cx="9906000"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
          <p:cNvSpPr>
            <a:spLocks noChangeArrowheads="1"/>
          </p:cNvSpPr>
          <p:nvPr/>
        </p:nvSpPr>
        <p:spPr bwMode="auto">
          <a:xfrm>
            <a:off x="350489" y="344391"/>
            <a:ext cx="9205023" cy="104644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smtClean="0">
                <a:ln>
                  <a:noFill/>
                </a:ln>
                <a:solidFill>
                  <a:srgbClr val="000000"/>
                </a:solidFill>
                <a:effectLst/>
                <a:latin typeface="Arial" pitchFamily="34" charset="0"/>
                <a:ea typeface="Calibri" pitchFamily="34" charset="0"/>
                <a:cs typeface="Arial" pitchFamily="34" charset="0"/>
              </a:rPr>
              <a:t>GPS Experience in Facilities (On-Plot) Construction </a:t>
            </a:r>
          </a:p>
          <a:p>
            <a:pPr marL="0" marR="0" lvl="0" indent="0" algn="just" defTabSz="914400" rtl="0" eaLnBrk="1" fontAlgn="base" latinLnBrk="0" hangingPunct="1">
              <a:lnSpc>
                <a:spcPct val="100000"/>
              </a:lnSpc>
              <a:spcBef>
                <a:spcPct val="0"/>
              </a:spcBef>
              <a:spcAft>
                <a:spcPct val="0"/>
              </a:spcAft>
              <a:buClrTx/>
              <a:buSzTx/>
              <a:buFontTx/>
              <a:buNone/>
              <a:tabLst/>
            </a:pPr>
            <a:endParaRPr kumimoji="0" lang="en-GB"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Calibri" pitchFamily="34" charset="0"/>
                <a:cs typeface="Arial" pitchFamily="34" charset="0"/>
              </a:rPr>
              <a:t>GPS have executed several contracts for Engineering, Procurement and Construction of process facilities,</a:t>
            </a:r>
            <a:r>
              <a:rPr kumimoji="0" lang="en-US" sz="1200" b="0" i="0" u="none" strike="noStrike" cap="none" normalizeH="0" dirty="0" smtClean="0">
                <a:ln>
                  <a:noFill/>
                </a:ln>
                <a:solidFill>
                  <a:srgbClr val="000000"/>
                </a:solidFill>
                <a:effectLst/>
                <a:latin typeface="Arial" pitchFamily="34" charset="0"/>
                <a:ea typeface="Calibri" pitchFamily="34" charset="0"/>
                <a:cs typeface="Arial" pitchFamily="34" charset="0"/>
              </a:rPr>
              <a:t> gathering systems, pumping systems, launcher and receiver facilities, fire fighting systems, control buildings and  sub-station facilities, etc. in the Oil &amp; Gas Sector.</a:t>
            </a:r>
            <a:endParaRPr kumimoji="0" lang="en-GB" sz="1200" b="0" i="0" u="none" strike="noStrike" cap="none" normalizeH="0" baseline="0" dirty="0" smtClean="0">
              <a:ln>
                <a:noFill/>
              </a:ln>
              <a:solidFill>
                <a:schemeClr val="tx1"/>
              </a:solidFill>
              <a:effectLst/>
              <a:latin typeface="Arial" pitchFamily="34" charset="0"/>
              <a:cs typeface="Arial" pitchFamily="34" charset="0"/>
            </a:endParaRPr>
          </a:p>
        </p:txBody>
      </p:sp>
      <p:sp>
        <p:nvSpPr>
          <p:cNvPr id="15" name="Rectangle 1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5602" name="Picture 2" descr="F:\MSPP - tank construction\MSPP Tanks construction\CIMG9338.JPG"/>
          <p:cNvPicPr>
            <a:picLocks noChangeAspect="1" noChangeArrowheads="1"/>
          </p:cNvPicPr>
          <p:nvPr/>
        </p:nvPicPr>
        <p:blipFill>
          <a:blip r:embed="rId3" cstate="print"/>
          <a:srcRect t="11459" r="12201"/>
          <a:stretch>
            <a:fillRect/>
          </a:stretch>
        </p:blipFill>
        <p:spPr bwMode="auto">
          <a:xfrm>
            <a:off x="428497" y="1340768"/>
            <a:ext cx="5226581" cy="3213252"/>
          </a:xfrm>
          <a:prstGeom prst="rect">
            <a:avLst/>
          </a:prstGeom>
          <a:ln>
            <a:noFill/>
          </a:ln>
          <a:effectLst>
            <a:outerShdw blurRad="292100" dist="139700" dir="2700000" algn="tl" rotWithShape="0">
              <a:srgbClr val="333333">
                <a:alpha val="65000"/>
              </a:srgbClr>
            </a:outerShdw>
          </a:effectLst>
        </p:spPr>
      </p:pic>
      <p:pic>
        <p:nvPicPr>
          <p:cNvPr id="10" name="Picture 9"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9312"/>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6" name="Picture 5" descr="P1040708.JPG"/>
          <p:cNvPicPr>
            <a:picLocks noChangeAspect="1"/>
          </p:cNvPicPr>
          <p:nvPr/>
        </p:nvPicPr>
        <p:blipFill>
          <a:blip r:embed="rId2" cstate="print"/>
          <a:srcRect l="7462" r="30442"/>
          <a:stretch>
            <a:fillRect/>
          </a:stretch>
        </p:blipFill>
        <p:spPr>
          <a:xfrm>
            <a:off x="3548844" y="285729"/>
            <a:ext cx="3276364" cy="6289501"/>
          </a:xfrm>
          <a:prstGeom prst="rect">
            <a:avLst/>
          </a:prstGeom>
          <a:ln>
            <a:noFill/>
          </a:ln>
          <a:effectLst>
            <a:outerShdw blurRad="292100" dist="139700" dir="2700000" algn="tl" rotWithShape="0">
              <a:srgbClr val="333333">
                <a:alpha val="65000"/>
              </a:srgbClr>
            </a:outerShdw>
          </a:effectLst>
        </p:spPr>
      </p:pic>
      <p:pic>
        <p:nvPicPr>
          <p:cNvPr id="7" name="Picture 6" descr="P1040647.JPG"/>
          <p:cNvPicPr>
            <a:picLocks noChangeAspect="1"/>
          </p:cNvPicPr>
          <p:nvPr/>
        </p:nvPicPr>
        <p:blipFill>
          <a:blip r:embed="rId3" cstate="print"/>
          <a:stretch>
            <a:fillRect/>
          </a:stretch>
        </p:blipFill>
        <p:spPr>
          <a:xfrm>
            <a:off x="740532" y="1124744"/>
            <a:ext cx="3245883" cy="2437066"/>
          </a:xfrm>
          <a:prstGeom prst="rect">
            <a:avLst/>
          </a:prstGeom>
          <a:ln>
            <a:noFill/>
          </a:ln>
          <a:effectLst>
            <a:outerShdw blurRad="292100" dist="139700" dir="2700000" algn="tl" rotWithShape="0">
              <a:srgbClr val="333333">
                <a:alpha val="65000"/>
              </a:srgbClr>
            </a:outerShdw>
          </a:effectLst>
        </p:spPr>
      </p:pic>
      <p:pic>
        <p:nvPicPr>
          <p:cNvPr id="8" name="Picture 7" descr="P1040657.JPG"/>
          <p:cNvPicPr>
            <a:picLocks noChangeAspect="1"/>
          </p:cNvPicPr>
          <p:nvPr/>
        </p:nvPicPr>
        <p:blipFill>
          <a:blip r:embed="rId4" cstate="print"/>
          <a:stretch>
            <a:fillRect/>
          </a:stretch>
        </p:blipFill>
        <p:spPr>
          <a:xfrm>
            <a:off x="740532" y="3717032"/>
            <a:ext cx="3258496" cy="2444404"/>
          </a:xfrm>
          <a:prstGeom prst="rect">
            <a:avLst/>
          </a:prstGeom>
          <a:ln>
            <a:noFill/>
          </a:ln>
          <a:effectLst>
            <a:outerShdw blurRad="292100" dist="139700" dir="2700000" algn="tl" rotWithShape="0">
              <a:srgbClr val="333333">
                <a:alpha val="65000"/>
              </a:srgbClr>
            </a:outerShdw>
          </a:effectLst>
        </p:spPr>
      </p:pic>
      <p:pic>
        <p:nvPicPr>
          <p:cNvPr id="9" name="Picture 8" descr="P1040665.JPG"/>
          <p:cNvPicPr>
            <a:picLocks noChangeAspect="1"/>
          </p:cNvPicPr>
          <p:nvPr/>
        </p:nvPicPr>
        <p:blipFill>
          <a:blip r:embed="rId5" cstate="print"/>
          <a:stretch>
            <a:fillRect/>
          </a:stretch>
        </p:blipFill>
        <p:spPr>
          <a:xfrm>
            <a:off x="6596075" y="1214425"/>
            <a:ext cx="2883391" cy="4276997"/>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1" name="Picture 10" descr="GPS Logo - 2.jpg.png"/>
          <p:cNvPicPr>
            <a:picLocks noChangeAspect="1"/>
          </p:cNvPicPr>
          <p:nvPr/>
        </p:nvPicPr>
        <p:blipFill>
          <a:blip r:embed="rId6"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6328"/>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4" name="Picture 11" descr="CIMG0636.JPG"/>
          <p:cNvPicPr>
            <a:picLocks noChangeAspect="1"/>
          </p:cNvPicPr>
          <p:nvPr/>
        </p:nvPicPr>
        <p:blipFill>
          <a:blip r:embed="rId2" cstate="print"/>
          <a:srcRect/>
          <a:stretch>
            <a:fillRect/>
          </a:stretch>
        </p:blipFill>
        <p:spPr bwMode="auto">
          <a:xfrm>
            <a:off x="350490" y="548680"/>
            <a:ext cx="7488832" cy="5616624"/>
          </a:xfrm>
          <a:prstGeom prst="rect">
            <a:avLst/>
          </a:prstGeom>
          <a:ln>
            <a:noFill/>
          </a:ln>
          <a:effectLst>
            <a:outerShdw blurRad="292100" dist="139700" dir="2700000" algn="tl" rotWithShape="0">
              <a:srgbClr val="333333">
                <a:alpha val="65000"/>
              </a:srgbClr>
            </a:outerShdw>
          </a:effectLst>
        </p:spPr>
      </p:pic>
      <p:pic>
        <p:nvPicPr>
          <p:cNvPr id="5" name="Picture 4" descr="CIMG0402.JPG"/>
          <p:cNvPicPr>
            <a:picLocks noChangeAspect="1"/>
          </p:cNvPicPr>
          <p:nvPr/>
        </p:nvPicPr>
        <p:blipFill>
          <a:blip r:embed="rId3" cstate="print"/>
          <a:stretch>
            <a:fillRect/>
          </a:stretch>
        </p:blipFill>
        <p:spPr>
          <a:xfrm>
            <a:off x="5109018" y="1574794"/>
            <a:ext cx="4488498" cy="3366374"/>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8" name="Picture 7"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8172"/>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6" name="Picture 5" descr="CIMG0539.JPG"/>
          <p:cNvPicPr>
            <a:picLocks noChangeAspect="1"/>
          </p:cNvPicPr>
          <p:nvPr/>
        </p:nvPicPr>
        <p:blipFill>
          <a:blip r:embed="rId2" cstate="print"/>
          <a:stretch>
            <a:fillRect/>
          </a:stretch>
        </p:blipFill>
        <p:spPr>
          <a:xfrm>
            <a:off x="3872880" y="2348880"/>
            <a:ext cx="5056645" cy="3792484"/>
          </a:xfrm>
          <a:prstGeom prst="rect">
            <a:avLst/>
          </a:prstGeom>
          <a:solidFill>
            <a:srgbClr val="FFFFFF">
              <a:shade val="85000"/>
            </a:srgbClr>
          </a:solidFill>
          <a:ln w="76200" cap="sq">
            <a:solidFill>
              <a:srgbClr val="FFC000"/>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Rectangle 7"/>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9" name="Picture 48" descr="CR_SwG_R_02"/>
          <p:cNvPicPr>
            <a:picLocks noChangeAspect="1" noChangeArrowheads="1"/>
          </p:cNvPicPr>
          <p:nvPr/>
        </p:nvPicPr>
        <p:blipFill>
          <a:blip r:embed="rId3" cstate="print"/>
          <a:srcRect b="14159"/>
          <a:stretch>
            <a:fillRect/>
          </a:stretch>
        </p:blipFill>
        <p:spPr bwMode="auto">
          <a:xfrm rot="21241439">
            <a:off x="606300" y="368183"/>
            <a:ext cx="5410982" cy="3484352"/>
          </a:xfrm>
          <a:prstGeom prst="rect">
            <a:avLst/>
          </a:prstGeom>
          <a:solidFill>
            <a:srgbClr val="FFFFFF">
              <a:shade val="85000"/>
            </a:srgbClr>
          </a:solidFill>
          <a:ln w="88900" cap="sq">
            <a:solidFill>
              <a:srgbClr val="FFC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7828"/>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1"/>
          <p:cNvSpPr>
            <a:spLocks noChangeArrowheads="1"/>
          </p:cNvSpPr>
          <p:nvPr/>
        </p:nvSpPr>
        <p:spPr bwMode="auto">
          <a:xfrm>
            <a:off x="6669191" y="5282624"/>
            <a:ext cx="3120346" cy="7386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rebuchet MS" pitchFamily="34" charset="0"/>
                <a:ea typeface="Calibri" pitchFamily="34" charset="0"/>
                <a:cs typeface="Arabic Typesetting" pitchFamily="66" charset="-78"/>
              </a:rPr>
              <a:t>A project for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rebuchet MS" pitchFamily="34" charset="0"/>
                <a:ea typeface="Calibri" pitchFamily="34" charset="0"/>
                <a:cs typeface="Arabic Typesetting" pitchFamily="66" charset="-78"/>
              </a:rPr>
              <a:t>Petroleum Development of Oman in </a:t>
            </a:r>
            <a:r>
              <a:rPr kumimoji="0" lang="en-US" sz="1400" b="0" i="0" u="none" strike="noStrike" cap="none" normalizeH="0" baseline="0" dirty="0" err="1" smtClean="0">
                <a:ln>
                  <a:noFill/>
                </a:ln>
                <a:solidFill>
                  <a:srgbClr val="000000"/>
                </a:solidFill>
                <a:effectLst/>
                <a:latin typeface="Trebuchet MS" pitchFamily="34" charset="0"/>
                <a:ea typeface="Calibri" pitchFamily="34" charset="0"/>
                <a:cs typeface="Arabic Typesetting" pitchFamily="66" charset="-78"/>
              </a:rPr>
              <a:t>Suwaihat</a:t>
            </a:r>
            <a:endParaRPr kumimoji="0" lang="en-GB" sz="1400" b="0" i="0" u="none" strike="noStrike" cap="none" normalizeH="0" baseline="0" dirty="0" smtClean="0">
              <a:ln>
                <a:noFill/>
              </a:ln>
              <a:solidFill>
                <a:schemeClr val="tx1"/>
              </a:solidFill>
              <a:effectLst/>
              <a:latin typeface="Trebuchet MS" pitchFamily="34" charset="0"/>
              <a:cs typeface="Arabic Typesetting" pitchFamily="66" charset="-78"/>
            </a:endParaRPr>
          </a:p>
        </p:txBody>
      </p:sp>
      <p:pic>
        <p:nvPicPr>
          <p:cNvPr id="8194" name="Picture 2" descr="F:\Site Photos Suwaihat\DSC07018.JPG"/>
          <p:cNvPicPr>
            <a:picLocks noChangeAspect="1" noChangeArrowheads="1"/>
          </p:cNvPicPr>
          <p:nvPr/>
        </p:nvPicPr>
        <p:blipFill>
          <a:blip r:embed="rId2" cstate="print"/>
          <a:srcRect/>
          <a:stretch>
            <a:fillRect/>
          </a:stretch>
        </p:blipFill>
        <p:spPr bwMode="auto">
          <a:xfrm>
            <a:off x="0" y="116632"/>
            <a:ext cx="9906000" cy="4608512"/>
          </a:xfrm>
          <a:prstGeom prst="rect">
            <a:avLst/>
          </a:prstGeom>
          <a:ln>
            <a:noFill/>
          </a:ln>
          <a:effectLst>
            <a:outerShdw blurRad="292100" dist="139700" dir="2700000" algn="tl" rotWithShape="0">
              <a:srgbClr val="333333">
                <a:alpha val="65000"/>
              </a:srgbClr>
            </a:outerShdw>
          </a:effectLst>
        </p:spPr>
      </p:pic>
      <p:pic>
        <p:nvPicPr>
          <p:cNvPr id="8195" name="Picture 3" descr="F:\Site Photos Suwaihat\DSC07020.JPG"/>
          <p:cNvPicPr>
            <a:picLocks noChangeAspect="1" noChangeArrowheads="1"/>
          </p:cNvPicPr>
          <p:nvPr/>
        </p:nvPicPr>
        <p:blipFill>
          <a:blip r:embed="rId3" cstate="print"/>
          <a:srcRect/>
          <a:stretch>
            <a:fillRect/>
          </a:stretch>
        </p:blipFill>
        <p:spPr bwMode="auto">
          <a:xfrm>
            <a:off x="272480" y="3717033"/>
            <a:ext cx="6318702" cy="2807635"/>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0" name="Picture 9"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0531"/>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1" name="Rectangle 1"/>
          <p:cNvSpPr>
            <a:spLocks noChangeArrowheads="1"/>
          </p:cNvSpPr>
          <p:nvPr/>
        </p:nvSpPr>
        <p:spPr bwMode="auto">
          <a:xfrm>
            <a:off x="6703194" y="5271591"/>
            <a:ext cx="3146350" cy="4616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Arial" pitchFamily="34" charset="0"/>
                <a:ea typeface="Calibri" pitchFamily="34" charset="0"/>
                <a:cs typeface="Arial" pitchFamily="34" charset="0"/>
              </a:rPr>
              <a:t>A project for Petroleum Development of Oman in </a:t>
            </a:r>
            <a:r>
              <a:rPr kumimoji="0" lang="en-US" sz="1200" b="0" i="0" u="none" strike="noStrike" cap="none" normalizeH="0" baseline="0" dirty="0" err="1" smtClean="0">
                <a:ln>
                  <a:noFill/>
                </a:ln>
                <a:solidFill>
                  <a:srgbClr val="000000"/>
                </a:solidFill>
                <a:effectLst/>
                <a:latin typeface="Arial" pitchFamily="34" charset="0"/>
                <a:ea typeface="Calibri" pitchFamily="34" charset="0"/>
                <a:cs typeface="Arial" pitchFamily="34" charset="0"/>
              </a:rPr>
              <a:t>Lekhwair</a:t>
            </a:r>
            <a:endParaRPr kumimoji="0" lang="en-GB" sz="1200" b="0" i="0" u="none" strike="noStrike" cap="none" normalizeH="0" baseline="0" dirty="0" smtClean="0">
              <a:ln>
                <a:noFill/>
              </a:ln>
              <a:solidFill>
                <a:schemeClr val="tx1"/>
              </a:solidFill>
              <a:effectLst/>
              <a:latin typeface="Arial" pitchFamily="34" charset="0"/>
              <a:cs typeface="Arial" pitchFamily="34" charset="0"/>
            </a:endParaRPr>
          </a:p>
        </p:txBody>
      </p:sp>
      <p:pic>
        <p:nvPicPr>
          <p:cNvPr id="9218" name="Picture 2" descr="G:\Local Disk (E)\Job Pictures\PICT0142.JPG"/>
          <p:cNvPicPr>
            <a:picLocks noChangeAspect="1" noChangeArrowheads="1"/>
          </p:cNvPicPr>
          <p:nvPr/>
        </p:nvPicPr>
        <p:blipFill>
          <a:blip r:embed="rId2" cstate="print"/>
          <a:srcRect/>
          <a:stretch>
            <a:fillRect/>
          </a:stretch>
        </p:blipFill>
        <p:spPr bwMode="auto">
          <a:xfrm>
            <a:off x="2" y="142511"/>
            <a:ext cx="9905999" cy="4363676"/>
          </a:xfrm>
          <a:prstGeom prst="rect">
            <a:avLst/>
          </a:prstGeom>
          <a:ln>
            <a:noFill/>
          </a:ln>
          <a:effectLst>
            <a:outerShdw blurRad="292100" dist="139700" dir="2700000" algn="tl" rotWithShape="0">
              <a:srgbClr val="333333">
                <a:alpha val="65000"/>
              </a:srgbClr>
            </a:outerShdw>
          </a:effectLst>
        </p:spPr>
      </p:pic>
      <p:pic>
        <p:nvPicPr>
          <p:cNvPr id="9219" name="Picture 3" descr="G:\Local Disk (E)\Job Pictures\PICT0147.JPG"/>
          <p:cNvPicPr>
            <a:picLocks noChangeAspect="1" noChangeArrowheads="1"/>
          </p:cNvPicPr>
          <p:nvPr/>
        </p:nvPicPr>
        <p:blipFill>
          <a:blip r:embed="rId3" cstate="print"/>
          <a:srcRect/>
          <a:stretch>
            <a:fillRect/>
          </a:stretch>
        </p:blipFill>
        <p:spPr bwMode="auto">
          <a:xfrm>
            <a:off x="428498" y="3429000"/>
            <a:ext cx="6240693" cy="3143174"/>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0" name="Picture 9"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6266"/>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6435165" y="2708920"/>
            <a:ext cx="347083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435165" y="3674284"/>
            <a:ext cx="347083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35165" y="4149080"/>
            <a:ext cx="347083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435165" y="3184858"/>
            <a:ext cx="347083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hart 4"/>
          <p:cNvGraphicFramePr/>
          <p:nvPr/>
        </p:nvGraphicFramePr>
        <p:xfrm>
          <a:off x="416496" y="476672"/>
          <a:ext cx="9283031" cy="6381328"/>
        </p:xfrm>
        <a:graphic>
          <a:graphicData uri="http://schemas.openxmlformats.org/drawingml/2006/chart">
            <c:chart xmlns:c="http://schemas.openxmlformats.org/drawingml/2006/chart" xmlns:r="http://schemas.openxmlformats.org/officeDocument/2006/relationships" r:id="rId2"/>
          </a:graphicData>
        </a:graphic>
      </p:graphicFrame>
      <p:sp>
        <p:nvSpPr>
          <p:cNvPr id="14" name="Rectangle 13"/>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Rectangle 12"/>
          <p:cNvSpPr/>
          <p:nvPr/>
        </p:nvSpPr>
        <p:spPr>
          <a:xfrm>
            <a:off x="0" y="368089"/>
            <a:ext cx="9906000" cy="360040"/>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effectLst>
                  <a:outerShdw blurRad="38100" dist="38100" dir="2700000" algn="tl">
                    <a:srgbClr val="000000">
                      <a:alpha val="43137"/>
                    </a:srgbClr>
                  </a:outerShdw>
                </a:effectLst>
              </a:rPr>
              <a:t>Operations Areas &amp; Business Share</a:t>
            </a:r>
            <a:endParaRPr lang="en-US" dirty="0">
              <a:solidFill>
                <a:schemeClr val="tx1"/>
              </a:solidFill>
              <a:effectLst>
                <a:outerShdw blurRad="38100" dist="38100" dir="2700000" algn="tl">
                  <a:srgbClr val="000000">
                    <a:alpha val="43137"/>
                  </a:srgbClr>
                </a:outerShdw>
              </a:effectLst>
            </a:endParaRPr>
          </a:p>
        </p:txBody>
      </p:sp>
      <p:pic>
        <p:nvPicPr>
          <p:cNvPr id="15" name="Picture 14" descr="GPS Logo - 2.jpg.png"/>
          <p:cNvPicPr>
            <a:picLocks noChangeAspect="1"/>
          </p:cNvPicPr>
          <p:nvPr/>
        </p:nvPicPr>
        <p:blipFill>
          <a:blip r:embed="rId3"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pic>
        <p:nvPicPr>
          <p:cNvPr id="12" name="Picture 11" descr="GPS 38 Years Logo - Final - January 6th.png"/>
          <p:cNvPicPr>
            <a:picLocks noChangeAspect="1"/>
          </p:cNvPicPr>
          <p:nvPr/>
        </p:nvPicPr>
        <p:blipFill>
          <a:blip r:embed="rId4" cstate="print"/>
          <a:stretch>
            <a:fillRect/>
          </a:stretch>
        </p:blipFill>
        <p:spPr>
          <a:xfrm>
            <a:off x="1903954" y="1844824"/>
            <a:ext cx="3024336" cy="3139181"/>
          </a:xfrm>
          <a:prstGeom prst="rect">
            <a:avLst/>
          </a:prstGeom>
        </p:spPr>
      </p:pic>
    </p:spTree>
  </p:cSld>
  <p:clrMapOvr>
    <a:masterClrMapping/>
  </p:clrMapOvr>
  <p:transition advTm="9078"/>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1"/>
          <p:cNvSpPr>
            <a:spLocks noChangeArrowheads="1"/>
          </p:cNvSpPr>
          <p:nvPr/>
        </p:nvSpPr>
        <p:spPr bwMode="auto">
          <a:xfrm>
            <a:off x="6537176" y="4957139"/>
            <a:ext cx="3024336"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sz="1400" dirty="0" smtClean="0">
              <a:solidFill>
                <a:srgbClr val="000000"/>
              </a:solidFill>
              <a:latin typeface="Arial" pitchFamily="34" charset="0"/>
              <a:ea typeface="Calibri" pitchFamily="34" charset="0"/>
              <a:cs typeface="Arial" pitchFamily="34" charset="0"/>
            </a:endParaRPr>
          </a:p>
          <a:p>
            <a:pPr lvl="0" algn="ctr" fontAlgn="base">
              <a:spcBef>
                <a:spcPct val="0"/>
              </a:spcBef>
              <a:spcAft>
                <a:spcPct val="0"/>
              </a:spcAft>
            </a:pPr>
            <a:r>
              <a:rPr kumimoji="0" lang="en-US" sz="1400" i="0" u="none" strike="noStrike" cap="none" normalizeH="0" baseline="0" dirty="0" smtClean="0">
                <a:ln>
                  <a:noFill/>
                </a:ln>
                <a:solidFill>
                  <a:srgbClr val="000000"/>
                </a:solidFill>
                <a:effectLst/>
                <a:latin typeface="Arial" pitchFamily="34" charset="0"/>
                <a:ea typeface="Calibri" pitchFamily="34" charset="0"/>
                <a:cs typeface="Arial" pitchFamily="34" charset="0"/>
              </a:rPr>
              <a:t>Mechanical</a:t>
            </a:r>
            <a:r>
              <a:rPr kumimoji="0" lang="en-US" sz="1400" i="0" u="none" strike="noStrike" cap="none" normalizeH="0" dirty="0" smtClean="0">
                <a:ln>
                  <a:noFill/>
                </a:ln>
                <a:solidFill>
                  <a:srgbClr val="000000"/>
                </a:solidFill>
                <a:effectLst/>
                <a:latin typeface="Arial" pitchFamily="34" charset="0"/>
                <a:ea typeface="Calibri" pitchFamily="34" charset="0"/>
                <a:cs typeface="Arial" pitchFamily="34" charset="0"/>
              </a:rPr>
              <a:t> Works at </a:t>
            </a:r>
            <a:r>
              <a:rPr lang="en-US" sz="1400" dirty="0" smtClean="0">
                <a:solidFill>
                  <a:srgbClr val="000000"/>
                </a:solidFill>
                <a:latin typeface="Arial" pitchFamily="34" charset="0"/>
                <a:ea typeface="Calibri" pitchFamily="34" charset="0"/>
                <a:cs typeface="Arial" pitchFamily="34" charset="0"/>
              </a:rPr>
              <a:t>LIWA Plastics </a:t>
            </a:r>
          </a:p>
          <a:p>
            <a:pPr lvl="0" algn="ctr" fontAlgn="base">
              <a:spcBef>
                <a:spcPct val="0"/>
              </a:spcBef>
              <a:spcAft>
                <a:spcPct val="0"/>
              </a:spcAft>
            </a:pPr>
            <a:r>
              <a:rPr lang="en-US" sz="1400" dirty="0" smtClean="0">
                <a:solidFill>
                  <a:srgbClr val="000000"/>
                </a:solidFill>
                <a:latin typeface="Arial" pitchFamily="34" charset="0"/>
                <a:ea typeface="Calibri" pitchFamily="34" charset="0"/>
                <a:cs typeface="Arial" pitchFamily="34" charset="0"/>
              </a:rPr>
              <a:t>(S</a:t>
            </a:r>
            <a:r>
              <a:rPr kumimoji="0" lang="en-US" sz="1400" i="0" u="none" strike="noStrike" cap="none" normalizeH="0" dirty="0" smtClean="0">
                <a:ln>
                  <a:noFill/>
                </a:ln>
                <a:solidFill>
                  <a:srgbClr val="000000"/>
                </a:solidFill>
                <a:effectLst/>
                <a:latin typeface="Arial" pitchFamily="34" charset="0"/>
                <a:ea typeface="Calibri" pitchFamily="34" charset="0"/>
                <a:cs typeface="Arial" pitchFamily="34" charset="0"/>
              </a:rPr>
              <a:t>RIP &amp; Jetty Area) - </a:t>
            </a:r>
            <a:r>
              <a:rPr kumimoji="0" lang="en-US" sz="1400" i="0" u="none" strike="noStrike" cap="none" normalizeH="0" dirty="0" err="1" smtClean="0">
                <a:ln>
                  <a:noFill/>
                </a:ln>
                <a:solidFill>
                  <a:srgbClr val="000000"/>
                </a:solidFill>
                <a:effectLst/>
                <a:latin typeface="Arial" pitchFamily="34" charset="0"/>
                <a:ea typeface="Calibri" pitchFamily="34" charset="0"/>
                <a:cs typeface="Arial" pitchFamily="34" charset="0"/>
              </a:rPr>
              <a:t>Sohar</a:t>
            </a:r>
            <a:endParaRPr kumimoji="0" lang="en-US" sz="1400" i="0" u="none" strike="noStrike" cap="none" normalizeH="0" baseline="0" dirty="0" smtClean="0">
              <a:ln>
                <a:noFill/>
              </a:ln>
              <a:solidFill>
                <a:srgbClr val="000000"/>
              </a:solidFill>
              <a:effectLst/>
              <a:latin typeface="Arial" pitchFamily="34" charset="0"/>
              <a:ea typeface="Calibri"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n-US" sz="1400" dirty="0" smtClean="0">
              <a:solidFill>
                <a:srgbClr val="000000"/>
              </a:solidFill>
              <a:latin typeface="Arial" pitchFamily="34" charset="0"/>
              <a:ea typeface="Calibri" pitchFamily="34" charset="0"/>
              <a:cs typeface="Arial" pitchFamily="34" charset="0"/>
            </a:endParaRPr>
          </a:p>
        </p:txBody>
      </p:sp>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4" name="Picture 13"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pic>
        <p:nvPicPr>
          <p:cNvPr id="1026" name="Picture 2" descr="C:\Users\Admin\Desktop\Company Presentation - GPS - 2018\LIWA Photos\20191020_095755(0).jpg"/>
          <p:cNvPicPr>
            <a:picLocks noChangeAspect="1" noChangeArrowheads="1"/>
          </p:cNvPicPr>
          <p:nvPr/>
        </p:nvPicPr>
        <p:blipFill>
          <a:blip r:embed="rId3" cstate="print"/>
          <a:srcRect t="7094"/>
          <a:stretch>
            <a:fillRect/>
          </a:stretch>
        </p:blipFill>
        <p:spPr bwMode="auto">
          <a:xfrm>
            <a:off x="-1" y="149000"/>
            <a:ext cx="9906001" cy="4432128"/>
          </a:xfrm>
          <a:prstGeom prst="rect">
            <a:avLst/>
          </a:prstGeom>
          <a:noFill/>
        </p:spPr>
      </p:pic>
      <p:pic>
        <p:nvPicPr>
          <p:cNvPr id="1027" name="Picture 3" descr="C:\Users\Admin\Desktop\Company Presentation - GPS - 2018\LIWA Photos\20191020_085329.jpg"/>
          <p:cNvPicPr>
            <a:picLocks noChangeAspect="1" noChangeArrowheads="1"/>
          </p:cNvPicPr>
          <p:nvPr/>
        </p:nvPicPr>
        <p:blipFill>
          <a:blip r:embed="rId4" cstate="print"/>
          <a:srcRect/>
          <a:stretch>
            <a:fillRect/>
          </a:stretch>
        </p:blipFill>
        <p:spPr bwMode="auto">
          <a:xfrm>
            <a:off x="476160" y="3357611"/>
            <a:ext cx="5775825" cy="280769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8688"/>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1"/>
          <p:cNvSpPr>
            <a:spLocks noChangeArrowheads="1"/>
          </p:cNvSpPr>
          <p:nvPr/>
        </p:nvSpPr>
        <p:spPr bwMode="auto">
          <a:xfrm>
            <a:off x="5889104" y="5028129"/>
            <a:ext cx="3240360"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sz="1400" dirty="0" smtClean="0">
              <a:solidFill>
                <a:srgbClr val="000000"/>
              </a:solidFill>
              <a:latin typeface="Arial" pitchFamily="34" charset="0"/>
              <a:ea typeface="Calibri" pitchFamily="34" charset="0"/>
              <a:cs typeface="Arial" pitchFamily="34" charset="0"/>
            </a:endParaRPr>
          </a:p>
          <a:p>
            <a:pPr lvl="0" algn="ctr" fontAlgn="base">
              <a:spcBef>
                <a:spcPct val="0"/>
              </a:spcBef>
              <a:spcAft>
                <a:spcPct val="0"/>
              </a:spcAft>
            </a:pPr>
            <a:r>
              <a:rPr kumimoji="0" lang="en-US" sz="1400" i="0" u="none" strike="noStrike" cap="none" normalizeH="0" baseline="0" dirty="0" smtClean="0">
                <a:ln>
                  <a:noFill/>
                </a:ln>
                <a:solidFill>
                  <a:srgbClr val="000000"/>
                </a:solidFill>
                <a:effectLst/>
                <a:latin typeface="Arial" pitchFamily="34" charset="0"/>
                <a:ea typeface="Calibri" pitchFamily="34" charset="0"/>
                <a:cs typeface="Arial" pitchFamily="34" charset="0"/>
              </a:rPr>
              <a:t>Mechanical</a:t>
            </a:r>
            <a:r>
              <a:rPr kumimoji="0" lang="en-US" sz="1400" i="0" u="none" strike="noStrike" cap="none" normalizeH="0" dirty="0" smtClean="0">
                <a:ln>
                  <a:noFill/>
                </a:ln>
                <a:solidFill>
                  <a:srgbClr val="000000"/>
                </a:solidFill>
                <a:effectLst/>
                <a:latin typeface="Arial" pitchFamily="34" charset="0"/>
                <a:ea typeface="Calibri" pitchFamily="34" charset="0"/>
                <a:cs typeface="Arial" pitchFamily="34" charset="0"/>
              </a:rPr>
              <a:t> Works at </a:t>
            </a:r>
            <a:r>
              <a:rPr lang="en-US" sz="1400" dirty="0" smtClean="0">
                <a:solidFill>
                  <a:srgbClr val="000000"/>
                </a:solidFill>
                <a:latin typeface="Arial" pitchFamily="34" charset="0"/>
                <a:ea typeface="Calibri" pitchFamily="34" charset="0"/>
                <a:cs typeface="Arial" pitchFamily="34" charset="0"/>
              </a:rPr>
              <a:t>LIWA Plastics </a:t>
            </a:r>
          </a:p>
          <a:p>
            <a:pPr lvl="0" algn="ctr" fontAlgn="base">
              <a:spcBef>
                <a:spcPct val="0"/>
              </a:spcBef>
              <a:spcAft>
                <a:spcPct val="0"/>
              </a:spcAft>
            </a:pPr>
            <a:r>
              <a:rPr lang="en-US" sz="1400" dirty="0" smtClean="0">
                <a:solidFill>
                  <a:srgbClr val="000000"/>
                </a:solidFill>
                <a:latin typeface="Arial" pitchFamily="34" charset="0"/>
                <a:ea typeface="Calibri" pitchFamily="34" charset="0"/>
                <a:cs typeface="Arial" pitchFamily="34" charset="0"/>
              </a:rPr>
              <a:t>(S</a:t>
            </a:r>
            <a:r>
              <a:rPr kumimoji="0" lang="en-US" sz="1400" i="0" u="none" strike="noStrike" cap="none" normalizeH="0" dirty="0" smtClean="0">
                <a:ln>
                  <a:noFill/>
                </a:ln>
                <a:solidFill>
                  <a:srgbClr val="000000"/>
                </a:solidFill>
                <a:effectLst/>
                <a:latin typeface="Arial" pitchFamily="34" charset="0"/>
                <a:ea typeface="Calibri" pitchFamily="34" charset="0"/>
                <a:cs typeface="Arial" pitchFamily="34" charset="0"/>
              </a:rPr>
              <a:t>RIP &amp; Jetty Area) - </a:t>
            </a:r>
            <a:r>
              <a:rPr kumimoji="0" lang="en-US" sz="1400" i="0" u="none" strike="noStrike" cap="none" normalizeH="0" dirty="0" err="1" smtClean="0">
                <a:ln>
                  <a:noFill/>
                </a:ln>
                <a:solidFill>
                  <a:srgbClr val="000000"/>
                </a:solidFill>
                <a:effectLst/>
                <a:latin typeface="Arial" pitchFamily="34" charset="0"/>
                <a:ea typeface="Calibri" pitchFamily="34" charset="0"/>
                <a:cs typeface="Arial" pitchFamily="34" charset="0"/>
              </a:rPr>
              <a:t>Sohar</a:t>
            </a:r>
            <a:endParaRPr kumimoji="0" lang="en-US" sz="1400" i="0" u="none" strike="noStrike" cap="none" normalizeH="0" baseline="0" dirty="0" smtClean="0">
              <a:ln>
                <a:noFill/>
              </a:ln>
              <a:solidFill>
                <a:srgbClr val="000000"/>
              </a:solidFill>
              <a:effectLst/>
              <a:latin typeface="Arial" pitchFamily="34" charset="0"/>
              <a:ea typeface="Calibri"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n-US" sz="1400" dirty="0" smtClean="0">
              <a:solidFill>
                <a:srgbClr val="000000"/>
              </a:solidFill>
              <a:latin typeface="Arial" pitchFamily="34" charset="0"/>
              <a:ea typeface="Calibri" pitchFamily="34" charset="0"/>
              <a:cs typeface="Arial" pitchFamily="34" charset="0"/>
            </a:endParaRPr>
          </a:p>
        </p:txBody>
      </p:sp>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4" name="Picture 13"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pic>
        <p:nvPicPr>
          <p:cNvPr id="2050" name="Picture 2" descr="C:\Users\Admin\Desktop\Company Presentation - GPS - 2018\LIWA Photos\20191020_085636.jpg"/>
          <p:cNvPicPr>
            <a:picLocks noChangeAspect="1" noChangeArrowheads="1"/>
          </p:cNvPicPr>
          <p:nvPr/>
        </p:nvPicPr>
        <p:blipFill>
          <a:blip r:embed="rId3" cstate="print"/>
          <a:srcRect r="5901" b="8088"/>
          <a:stretch>
            <a:fillRect/>
          </a:stretch>
        </p:blipFill>
        <p:spPr bwMode="auto">
          <a:xfrm rot="5400000">
            <a:off x="-1485119" y="1849285"/>
            <a:ext cx="6521228" cy="3096344"/>
          </a:xfrm>
          <a:prstGeom prst="rect">
            <a:avLst/>
          </a:prstGeom>
          <a:ln>
            <a:noFill/>
          </a:ln>
          <a:effectLst>
            <a:outerShdw blurRad="292100" dist="139700" dir="2700000" algn="tl" rotWithShape="0">
              <a:srgbClr val="333333">
                <a:alpha val="65000"/>
              </a:srgbClr>
            </a:outerShdw>
          </a:effectLst>
        </p:spPr>
      </p:pic>
      <p:pic>
        <p:nvPicPr>
          <p:cNvPr id="2051" name="Picture 3" descr="C:\Users\Admin\Desktop\Company Presentation - GPS - 2018\LIWA Photos\20191020_085832.jpg"/>
          <p:cNvPicPr>
            <a:picLocks noChangeAspect="1" noChangeArrowheads="1"/>
          </p:cNvPicPr>
          <p:nvPr/>
        </p:nvPicPr>
        <p:blipFill>
          <a:blip r:embed="rId4" cstate="print"/>
          <a:srcRect/>
          <a:stretch>
            <a:fillRect/>
          </a:stretch>
        </p:blipFill>
        <p:spPr bwMode="auto">
          <a:xfrm rot="5400000">
            <a:off x="1350542" y="2062906"/>
            <a:ext cx="5332708" cy="2592288"/>
          </a:xfrm>
          <a:prstGeom prst="round2DiagRect">
            <a:avLst>
              <a:gd name="adj1" fmla="val 34701"/>
              <a:gd name="adj2" fmla="val 0"/>
            </a:avLst>
          </a:prstGeom>
          <a:ln w="38100" cap="sq">
            <a:solidFill>
              <a:srgbClr val="FFFFFF"/>
            </a:solidFill>
            <a:miter lim="800000"/>
          </a:ln>
          <a:effectLst>
            <a:outerShdw blurRad="254000" algn="tl" rotWithShape="0">
              <a:srgbClr val="000000">
                <a:alpha val="43000"/>
              </a:srgbClr>
            </a:outerShdw>
          </a:effectLst>
        </p:spPr>
      </p:pic>
      <p:pic>
        <p:nvPicPr>
          <p:cNvPr id="2053" name="Picture 5" descr="C:\Users\Admin\Desktop\Company Presentation - GPS - 2018\LIWA Photos\20191020_092714.jpg"/>
          <p:cNvPicPr>
            <a:picLocks noChangeAspect="1" noChangeArrowheads="1"/>
          </p:cNvPicPr>
          <p:nvPr/>
        </p:nvPicPr>
        <p:blipFill>
          <a:blip r:embed="rId5" cstate="print"/>
          <a:srcRect l="24688" t="10272" b="3329"/>
          <a:stretch>
            <a:fillRect/>
          </a:stretch>
        </p:blipFill>
        <p:spPr bwMode="auto">
          <a:xfrm>
            <a:off x="4868272" y="1988840"/>
            <a:ext cx="4648417" cy="259228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8688"/>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Rectangle 1"/>
          <p:cNvSpPr>
            <a:spLocks noChangeArrowheads="1"/>
          </p:cNvSpPr>
          <p:nvPr/>
        </p:nvSpPr>
        <p:spPr bwMode="auto">
          <a:xfrm>
            <a:off x="4520952" y="5870158"/>
            <a:ext cx="3744416"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lang="en-US" sz="1400" dirty="0" smtClean="0">
              <a:solidFill>
                <a:srgbClr val="000000"/>
              </a:solidFill>
              <a:latin typeface="Arial" pitchFamily="34" charset="0"/>
              <a:ea typeface="Calibri" pitchFamily="34" charset="0"/>
              <a:cs typeface="Arial" pitchFamily="34" charset="0"/>
            </a:endParaRPr>
          </a:p>
          <a:p>
            <a:pPr lvl="0" algn="ctr" fontAlgn="base">
              <a:spcBef>
                <a:spcPct val="0"/>
              </a:spcBef>
              <a:spcAft>
                <a:spcPct val="0"/>
              </a:spcAft>
            </a:pPr>
            <a:r>
              <a:rPr kumimoji="0" lang="en-US" sz="1400" i="0" u="none" strike="noStrike" cap="none" normalizeH="0" baseline="0" dirty="0" smtClean="0">
                <a:ln>
                  <a:noFill/>
                </a:ln>
                <a:solidFill>
                  <a:srgbClr val="000000"/>
                </a:solidFill>
                <a:effectLst/>
                <a:latin typeface="Arial" pitchFamily="34" charset="0"/>
                <a:ea typeface="Calibri" pitchFamily="34" charset="0"/>
                <a:cs typeface="Arial" pitchFamily="34" charset="0"/>
              </a:rPr>
              <a:t>Mechanical</a:t>
            </a:r>
            <a:r>
              <a:rPr kumimoji="0" lang="en-US" sz="1400" i="0" u="none" strike="noStrike" cap="none" normalizeH="0" dirty="0" smtClean="0">
                <a:ln>
                  <a:noFill/>
                </a:ln>
                <a:solidFill>
                  <a:srgbClr val="000000"/>
                </a:solidFill>
                <a:effectLst/>
                <a:latin typeface="Arial" pitchFamily="34" charset="0"/>
                <a:ea typeface="Calibri" pitchFamily="34" charset="0"/>
                <a:cs typeface="Arial" pitchFamily="34" charset="0"/>
              </a:rPr>
              <a:t> Works at </a:t>
            </a:r>
            <a:r>
              <a:rPr lang="en-US" sz="1400" dirty="0" smtClean="0">
                <a:solidFill>
                  <a:srgbClr val="000000"/>
                </a:solidFill>
                <a:latin typeface="Arial" pitchFamily="34" charset="0"/>
                <a:ea typeface="Calibri" pitchFamily="34" charset="0"/>
                <a:cs typeface="Arial" pitchFamily="34" charset="0"/>
              </a:rPr>
              <a:t>LIWA Plastics </a:t>
            </a:r>
          </a:p>
          <a:p>
            <a:pPr lvl="0" algn="ctr" fontAlgn="base">
              <a:spcBef>
                <a:spcPct val="0"/>
              </a:spcBef>
              <a:spcAft>
                <a:spcPct val="0"/>
              </a:spcAft>
            </a:pPr>
            <a:r>
              <a:rPr lang="en-US" sz="1400" dirty="0" smtClean="0">
                <a:solidFill>
                  <a:srgbClr val="000000"/>
                </a:solidFill>
                <a:latin typeface="Arial" pitchFamily="34" charset="0"/>
                <a:ea typeface="Calibri" pitchFamily="34" charset="0"/>
                <a:cs typeface="Arial" pitchFamily="34" charset="0"/>
              </a:rPr>
              <a:t>(S</a:t>
            </a:r>
            <a:r>
              <a:rPr kumimoji="0" lang="en-US" sz="1400" i="0" u="none" strike="noStrike" cap="none" normalizeH="0" dirty="0" smtClean="0">
                <a:ln>
                  <a:noFill/>
                </a:ln>
                <a:solidFill>
                  <a:srgbClr val="000000"/>
                </a:solidFill>
                <a:effectLst/>
                <a:latin typeface="Arial" pitchFamily="34" charset="0"/>
                <a:ea typeface="Calibri" pitchFamily="34" charset="0"/>
                <a:cs typeface="Arial" pitchFamily="34" charset="0"/>
              </a:rPr>
              <a:t>RIP &amp; Jetty Area) - </a:t>
            </a:r>
            <a:r>
              <a:rPr kumimoji="0" lang="en-US" sz="1400" i="0" u="none" strike="noStrike" cap="none" normalizeH="0" dirty="0" err="1" smtClean="0">
                <a:ln>
                  <a:noFill/>
                </a:ln>
                <a:solidFill>
                  <a:srgbClr val="000000"/>
                </a:solidFill>
                <a:effectLst/>
                <a:latin typeface="Arial" pitchFamily="34" charset="0"/>
                <a:ea typeface="Calibri" pitchFamily="34" charset="0"/>
                <a:cs typeface="Arial" pitchFamily="34" charset="0"/>
              </a:rPr>
              <a:t>Sohar</a:t>
            </a:r>
            <a:endParaRPr kumimoji="0" lang="en-US" sz="1400" i="0" u="none" strike="noStrike" cap="none" normalizeH="0" baseline="0" dirty="0" smtClean="0">
              <a:ln>
                <a:noFill/>
              </a:ln>
              <a:solidFill>
                <a:srgbClr val="000000"/>
              </a:solidFill>
              <a:effectLst/>
              <a:latin typeface="Arial" pitchFamily="34" charset="0"/>
              <a:ea typeface="Calibri" pitchFamily="34"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lang="en-US" sz="1400" dirty="0" smtClean="0">
              <a:solidFill>
                <a:srgbClr val="000000"/>
              </a:solidFill>
              <a:latin typeface="Arial" pitchFamily="34" charset="0"/>
              <a:ea typeface="Calibri" pitchFamily="34" charset="0"/>
              <a:cs typeface="Arial" pitchFamily="34" charset="0"/>
            </a:endParaRPr>
          </a:p>
        </p:txBody>
      </p:sp>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4" name="Picture 13"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pic>
        <p:nvPicPr>
          <p:cNvPr id="3074" name="Picture 2" descr="C:\Users\Admin\Desktop\Company Presentation - GPS - 2018\LIWA Photos\20191020_093634.jpg"/>
          <p:cNvPicPr>
            <a:picLocks noChangeAspect="1" noChangeArrowheads="1"/>
          </p:cNvPicPr>
          <p:nvPr/>
        </p:nvPicPr>
        <p:blipFill>
          <a:blip r:embed="rId3" cstate="print"/>
          <a:srcRect l="17188" b="5232"/>
          <a:stretch>
            <a:fillRect/>
          </a:stretch>
        </p:blipFill>
        <p:spPr bwMode="auto">
          <a:xfrm rot="5400000">
            <a:off x="-1229177" y="1576102"/>
            <a:ext cx="6527659" cy="3631298"/>
          </a:xfrm>
          <a:prstGeom prst="rect">
            <a:avLst/>
          </a:prstGeom>
          <a:noFill/>
        </p:spPr>
      </p:pic>
      <p:pic>
        <p:nvPicPr>
          <p:cNvPr id="2052" name="Picture 4" descr="C:\Users\Admin\Desktop\Company Presentation - GPS - 2018\LIWA Photos\20191020_090346.jpg"/>
          <p:cNvPicPr>
            <a:picLocks noChangeAspect="1" noChangeArrowheads="1"/>
          </p:cNvPicPr>
          <p:nvPr/>
        </p:nvPicPr>
        <p:blipFill>
          <a:blip r:embed="rId4" cstate="print"/>
          <a:srcRect l="12313" r="10063" b="12586"/>
          <a:stretch>
            <a:fillRect/>
          </a:stretch>
        </p:blipFill>
        <p:spPr bwMode="auto">
          <a:xfrm>
            <a:off x="3296816" y="836712"/>
            <a:ext cx="4288740" cy="2347738"/>
          </a:xfrm>
          <a:prstGeom prst="rect">
            <a:avLst/>
          </a:prstGeom>
          <a:ln>
            <a:noFill/>
          </a:ln>
          <a:effectLst>
            <a:outerShdw blurRad="292100" dist="139700" dir="2700000" algn="tl" rotWithShape="0">
              <a:srgbClr val="333333">
                <a:alpha val="65000"/>
              </a:srgbClr>
            </a:outerShdw>
          </a:effectLst>
        </p:spPr>
      </p:pic>
      <p:pic>
        <p:nvPicPr>
          <p:cNvPr id="3075" name="Picture 3" descr="C:\Users\Admin\Desktop\Company Presentation - GPS - 2018\LIWA Photos\20191020_095754.jpg"/>
          <p:cNvPicPr>
            <a:picLocks noChangeAspect="1" noChangeArrowheads="1"/>
          </p:cNvPicPr>
          <p:nvPr/>
        </p:nvPicPr>
        <p:blipFill>
          <a:blip r:embed="rId5" cstate="print"/>
          <a:srcRect l="23938" t="11429" b="4101"/>
          <a:stretch>
            <a:fillRect/>
          </a:stretch>
        </p:blipFill>
        <p:spPr bwMode="auto">
          <a:xfrm>
            <a:off x="3296816" y="3573016"/>
            <a:ext cx="4320480" cy="2332399"/>
          </a:xfrm>
          <a:prstGeom prst="rect">
            <a:avLst/>
          </a:prstGeom>
          <a:ln>
            <a:noFill/>
          </a:ln>
          <a:effectLst>
            <a:outerShdw blurRad="292100" dist="139700" dir="2700000" algn="tl" rotWithShape="0">
              <a:srgbClr val="333333">
                <a:alpha val="65000"/>
              </a:srgbClr>
            </a:outerShdw>
          </a:effectLst>
        </p:spPr>
      </p:pic>
      <p:pic>
        <p:nvPicPr>
          <p:cNvPr id="3077" name="Picture 5" descr="C:\Users\Admin\Desktop\Company Presentation - GPS - 2018\LIWA Photos\IMG20181203142824-01.jpeg"/>
          <p:cNvPicPr>
            <a:picLocks noChangeAspect="1" noChangeArrowheads="1"/>
          </p:cNvPicPr>
          <p:nvPr/>
        </p:nvPicPr>
        <p:blipFill>
          <a:blip r:embed="rId6" cstate="print"/>
          <a:srcRect/>
          <a:stretch>
            <a:fillRect/>
          </a:stretch>
        </p:blipFill>
        <p:spPr bwMode="auto">
          <a:xfrm>
            <a:off x="6537176" y="2204864"/>
            <a:ext cx="3063951" cy="2297963"/>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8688"/>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584515" y="1556792"/>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84515" y="2060848"/>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84515" y="2636912"/>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4515" y="3212976"/>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84515" y="3746292"/>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84515" y="4293096"/>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84515" y="4847215"/>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4515" y="5387846"/>
            <a:ext cx="9321485"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6" name="Rectangle 15"/>
          <p:cNvSpPr/>
          <p:nvPr/>
        </p:nvSpPr>
        <p:spPr>
          <a:xfrm>
            <a:off x="0" y="566576"/>
            <a:ext cx="9906000" cy="576064"/>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9" name="Rectangle 1"/>
          <p:cNvSpPr>
            <a:spLocks noChangeArrowheads="1"/>
          </p:cNvSpPr>
          <p:nvPr/>
        </p:nvSpPr>
        <p:spPr bwMode="auto">
          <a:xfrm>
            <a:off x="238093" y="436194"/>
            <a:ext cx="9429818" cy="541686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57188" lvl="1" indent="-179388" eaLnBrk="0" fontAlgn="base" hangingPunct="0">
              <a:lnSpc>
                <a:spcPct val="200000"/>
              </a:lnSpc>
              <a:spcBef>
                <a:spcPct val="0"/>
              </a:spcBef>
            </a:pPr>
            <a:r>
              <a:rPr kumimoji="0" lang="en-GB" sz="2000" b="1" i="0" u="none" strike="noStrike" cap="none" normalizeH="0" baseline="0" dirty="0" smtClean="0">
                <a:ln>
                  <a:noFill/>
                </a:ln>
                <a:solidFill>
                  <a:schemeClr val="tx1"/>
                </a:solidFill>
                <a:effectLst/>
                <a:latin typeface="Arial" pitchFamily="34" charset="0"/>
                <a:ea typeface="Calibri" pitchFamily="34" charset="0"/>
                <a:cs typeface="Arial" pitchFamily="34" charset="0"/>
              </a:rPr>
              <a:t>Operations, Maintenance &amp; Specialist Service Contracts</a:t>
            </a:r>
          </a:p>
          <a:p>
            <a:pPr marL="357188" lvl="1" indent="-179388" eaLnBrk="0" fontAlgn="base" hangingPunct="0">
              <a:lnSpc>
                <a:spcPct val="200000"/>
              </a:lnSpc>
              <a:spcBef>
                <a:spcPct val="0"/>
              </a:spcBef>
            </a:pPr>
            <a:endParaRPr kumimoji="0" lang="en-GB" sz="900" b="1" i="0" u="none" strike="noStrike" cap="none" normalizeH="0" baseline="0" dirty="0" smtClean="0">
              <a:ln>
                <a:noFill/>
              </a:ln>
              <a:solidFill>
                <a:schemeClr val="tx1"/>
              </a:solidFill>
              <a:effectLst/>
              <a:latin typeface="Arial" pitchFamily="34" charset="0"/>
              <a:cs typeface="Arial" pitchFamily="34" charset="0"/>
            </a:endParaRPr>
          </a:p>
          <a:p>
            <a:pPr marL="547688" lvl="2" indent="-17938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Pipelines and Facilities Maintenance;</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547688" lvl="2" indent="-17938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Pipeline External /Internal Corrosion Monitoring;</a:t>
            </a:r>
          </a:p>
          <a:p>
            <a:pPr marL="547688" lvl="2" indent="-179388" eaLnBrk="0" fontAlgn="base" hangingPunct="0">
              <a:lnSpc>
                <a:spcPct val="200000"/>
              </a:lnSpc>
              <a:spcBef>
                <a:spcPct val="0"/>
              </a:spcBef>
              <a:buFontTx/>
              <a:buChar char="•"/>
            </a:pPr>
            <a:r>
              <a:rPr lang="en-GB" dirty="0" smtClean="0">
                <a:latin typeface="Arial" pitchFamily="34" charset="0"/>
                <a:ea typeface="Calibri" pitchFamily="34" charset="0"/>
                <a:cs typeface="Arial" pitchFamily="34" charset="0"/>
              </a:rPr>
              <a:t>Pipeline Integrity </a:t>
            </a: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Management /Maintenance; </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547688" lvl="2" indent="-179388" eaLnBrk="0" fontAlgn="base" hangingPunct="0">
              <a:lnSpc>
                <a:spcPct val="200000"/>
              </a:lnSpc>
              <a:spcBef>
                <a:spcPct val="0"/>
              </a:spcBef>
              <a:buFontTx/>
              <a:buChar char="•"/>
            </a:pPr>
            <a:r>
              <a:rPr kumimoji="0" lang="en-GB" b="0" i="0" u="none" strike="noStrike" cap="none" normalizeH="0" baseline="0" dirty="0" err="1" smtClean="0">
                <a:ln>
                  <a:noFill/>
                </a:ln>
                <a:solidFill>
                  <a:schemeClr val="tx1"/>
                </a:solidFill>
                <a:effectLst/>
                <a:latin typeface="Arial" pitchFamily="34" charset="0"/>
                <a:ea typeface="Calibri" pitchFamily="34" charset="0"/>
                <a:cs typeface="Arial" pitchFamily="34" charset="0"/>
              </a:rPr>
              <a:t>Cathodic</a:t>
            </a: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 Protection System Design, Construction, Monitor, etc.;</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547688" lvl="2" indent="-17938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Hydro-static Testing and Commissioning Activities;</a:t>
            </a:r>
          </a:p>
          <a:p>
            <a:pPr marL="547688" lvl="2" indent="-179388" eaLnBrk="0" fontAlgn="base" hangingPunct="0">
              <a:lnSpc>
                <a:spcPct val="200000"/>
              </a:lnSpc>
              <a:spcBef>
                <a:spcPct val="0"/>
              </a:spcBef>
              <a:buFontTx/>
              <a:buChar char="•"/>
            </a:pPr>
            <a:r>
              <a:rPr lang="en-GB" dirty="0" smtClean="0">
                <a:latin typeface="Arial" pitchFamily="34" charset="0"/>
                <a:ea typeface="Calibri" pitchFamily="34" charset="0"/>
                <a:cs typeface="Arial" pitchFamily="34" charset="0"/>
              </a:rPr>
              <a:t>Pre-commissioning and Commissioning Activities</a:t>
            </a: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a:t>
            </a:r>
          </a:p>
          <a:p>
            <a:pPr marL="547688" lvl="2" indent="-17938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Specialist Environmental Services;</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a:p>
            <a:pPr marL="547688" lvl="2" indent="-179388" eaLnBrk="0" fontAlgn="base" hangingPunct="0">
              <a:lnSpc>
                <a:spcPct val="200000"/>
              </a:lnSpc>
              <a:spcBef>
                <a:spcPct val="0"/>
              </a:spcBef>
              <a:buFontTx/>
              <a:buChar char="•"/>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Right-of-Way Maintenance;</a:t>
            </a:r>
            <a:endParaRPr kumimoji="0" lang="en-GB" sz="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7" name="Picture 16"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1500"/>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2" name="Group 82"/>
          <p:cNvGrpSpPr>
            <a:grpSpLocks/>
          </p:cNvGrpSpPr>
          <p:nvPr/>
        </p:nvGrpSpPr>
        <p:grpSpPr bwMode="auto">
          <a:xfrm>
            <a:off x="488504" y="3754952"/>
            <a:ext cx="3574993" cy="568112"/>
            <a:chOff x="4817" y="3117"/>
            <a:chExt cx="1831" cy="240"/>
          </a:xfrm>
        </p:grpSpPr>
        <p:sp>
          <p:nvSpPr>
            <p:cNvPr id="30" name="Rectangle 35"/>
            <p:cNvSpPr>
              <a:spLocks noChangeArrowheads="1"/>
            </p:cNvSpPr>
            <p:nvPr/>
          </p:nvSpPr>
          <p:spPr bwMode="auto">
            <a:xfrm>
              <a:off x="4817" y="3117"/>
              <a:ext cx="285" cy="134"/>
            </a:xfrm>
            <a:prstGeom prst="rect">
              <a:avLst/>
            </a:prstGeom>
            <a:solidFill>
              <a:schemeClr val="tx1"/>
            </a:solidFill>
            <a:ln w="9525" cap="sq" algn="ctr">
              <a:solidFill>
                <a:srgbClr val="000000"/>
              </a:solidFill>
              <a:miter lim="800000"/>
              <a:headEnd/>
              <a:tailEnd/>
            </a:ln>
          </p:spPr>
          <p:txBody>
            <a:bodyPr wrap="square" anchor="ctr">
              <a:spAutoFit/>
            </a:bodyPr>
            <a:lstStyle/>
            <a:p>
              <a:endParaRPr lang="en-US" dirty="0"/>
            </a:p>
          </p:txBody>
        </p:sp>
        <p:sp>
          <p:nvSpPr>
            <p:cNvPr id="31" name="WordArt 81"/>
            <p:cNvSpPr>
              <a:spLocks noChangeArrowheads="1" noChangeShapeType="1" noTextEdit="1"/>
            </p:cNvSpPr>
            <p:nvPr/>
          </p:nvSpPr>
          <p:spPr bwMode="auto">
            <a:xfrm>
              <a:off x="4948" y="3191"/>
              <a:ext cx="1700" cy="166"/>
            </a:xfrm>
            <a:prstGeom prst="rect">
              <a:avLst/>
            </a:prstGeom>
          </p:spPr>
          <p:txBody>
            <a:bodyPr wrap="none" fromWordArt="1">
              <a:prstTxWarp prst="textPlain">
                <a:avLst>
                  <a:gd name="adj" fmla="val 50000"/>
                </a:avLst>
              </a:prstTxWarp>
            </a:bodyPr>
            <a:lstStyle/>
            <a:p>
              <a:pPr algn="ctr"/>
              <a:r>
                <a:rPr lang="en-GB" sz="3600" kern="10" dirty="0">
                  <a:ln w="9525" cap="sq">
                    <a:solidFill>
                      <a:schemeClr val="bg1"/>
                    </a:solidFill>
                    <a:round/>
                    <a:headEnd/>
                    <a:tailEnd/>
                  </a:ln>
                  <a:solidFill>
                    <a:srgbClr val="3366FF"/>
                  </a:solidFill>
                  <a:latin typeface="Arial Black"/>
                </a:rPr>
                <a:t>STOPAQ EUROPE</a:t>
              </a:r>
            </a:p>
          </p:txBody>
        </p:sp>
      </p:grpSp>
      <p:pic>
        <p:nvPicPr>
          <p:cNvPr id="32" name="Picture 84" descr="logo2">
            <a:hlinkClick r:id="rId2" tooltip="back to Inox Tech homepage"/>
          </p:cNvPr>
          <p:cNvPicPr>
            <a:picLocks noChangeAspect="1" noChangeArrowheads="1"/>
          </p:cNvPicPr>
          <p:nvPr/>
        </p:nvPicPr>
        <p:blipFill>
          <a:blip r:embed="rId3" cstate="print"/>
          <a:srcRect t="5746" b="7855"/>
          <a:stretch>
            <a:fillRect/>
          </a:stretch>
        </p:blipFill>
        <p:spPr bwMode="auto">
          <a:xfrm>
            <a:off x="416496" y="5517232"/>
            <a:ext cx="2016224" cy="792088"/>
          </a:xfrm>
          <a:prstGeom prst="rect">
            <a:avLst/>
          </a:prstGeom>
          <a:ln>
            <a:noFill/>
          </a:ln>
          <a:effectLst>
            <a:outerShdw blurRad="292100" dist="139700" dir="2700000" algn="tl" rotWithShape="0">
              <a:srgbClr val="333333">
                <a:alpha val="65000"/>
              </a:srgbClr>
            </a:outerShdw>
          </a:effectLst>
        </p:spPr>
      </p:pic>
      <p:pic>
        <p:nvPicPr>
          <p:cNvPr id="35" name="Picture 50" descr="Atmos Logo.gif"/>
          <p:cNvPicPr>
            <a:picLocks noChangeAspect="1"/>
          </p:cNvPicPr>
          <p:nvPr/>
        </p:nvPicPr>
        <p:blipFill>
          <a:blip r:embed="rId4" cstate="print"/>
          <a:srcRect l="7446" t="3419"/>
          <a:stretch>
            <a:fillRect/>
          </a:stretch>
        </p:blipFill>
        <p:spPr bwMode="auto">
          <a:xfrm>
            <a:off x="416496" y="4509121"/>
            <a:ext cx="2016224" cy="739950"/>
          </a:xfrm>
          <a:prstGeom prst="rect">
            <a:avLst/>
          </a:prstGeom>
          <a:ln>
            <a:noFill/>
          </a:ln>
          <a:effectLst>
            <a:outerShdw blurRad="292100" dist="139700" dir="2700000" algn="tl" rotWithShape="0">
              <a:srgbClr val="333333">
                <a:alpha val="65000"/>
              </a:srgbClr>
            </a:outerShdw>
          </a:effectLst>
        </p:spPr>
      </p:pic>
      <p:grpSp>
        <p:nvGrpSpPr>
          <p:cNvPr id="3" name="Group 38"/>
          <p:cNvGrpSpPr/>
          <p:nvPr/>
        </p:nvGrpSpPr>
        <p:grpSpPr>
          <a:xfrm>
            <a:off x="477994" y="836712"/>
            <a:ext cx="4248472" cy="1800200"/>
            <a:chOff x="1904922" y="3101593"/>
            <a:chExt cx="2730303" cy="1258366"/>
          </a:xfrm>
        </p:grpSpPr>
        <p:pic>
          <p:nvPicPr>
            <p:cNvPr id="5" name="Picture 21"/>
            <p:cNvPicPr>
              <a:picLocks noChangeAspect="1" noChangeArrowheads="1"/>
            </p:cNvPicPr>
            <p:nvPr/>
          </p:nvPicPr>
          <p:blipFill>
            <a:blip r:embed="rId5" cstate="print">
              <a:lum bright="-10000"/>
            </a:blip>
            <a:stretch>
              <a:fillRect/>
            </a:stretch>
          </p:blipFill>
          <p:spPr bwMode="auto">
            <a:xfrm>
              <a:off x="1904922" y="3101593"/>
              <a:ext cx="2730303" cy="1128735"/>
            </a:xfrm>
            <a:prstGeom prst="rect">
              <a:avLst/>
            </a:prstGeom>
            <a:ln>
              <a:noFill/>
            </a:ln>
            <a:effectLst>
              <a:outerShdw blurRad="292100" dist="139700" dir="2700000" algn="tl" rotWithShape="0">
                <a:srgbClr val="333333">
                  <a:alpha val="65000"/>
                </a:srgbClr>
              </a:outerShdw>
            </a:effectLst>
          </p:spPr>
        </p:pic>
        <p:pic>
          <p:nvPicPr>
            <p:cNvPr id="36" name="Picture 51" descr="GD Engg - Logo.jpg"/>
            <p:cNvPicPr>
              <a:picLocks noChangeAspect="1"/>
            </p:cNvPicPr>
            <p:nvPr/>
          </p:nvPicPr>
          <p:blipFill>
            <a:blip r:embed="rId6" cstate="print"/>
            <a:srcRect t="35789" b="34219"/>
            <a:stretch>
              <a:fillRect/>
            </a:stretch>
          </p:blipFill>
          <p:spPr bwMode="auto">
            <a:xfrm>
              <a:off x="2551802" y="4037697"/>
              <a:ext cx="1303337" cy="322262"/>
            </a:xfrm>
            <a:prstGeom prst="rect">
              <a:avLst/>
            </a:prstGeom>
            <a:noFill/>
            <a:ln w="9525">
              <a:noFill/>
              <a:miter lim="800000"/>
              <a:headEnd/>
              <a:tailEnd/>
            </a:ln>
          </p:spPr>
        </p:pic>
      </p:grpSp>
      <p:pic>
        <p:nvPicPr>
          <p:cNvPr id="41" name="Picture 40" descr="Clockspring Logo.png"/>
          <p:cNvPicPr>
            <a:picLocks noChangeAspect="1"/>
          </p:cNvPicPr>
          <p:nvPr/>
        </p:nvPicPr>
        <p:blipFill>
          <a:blip r:embed="rId7" cstate="print"/>
          <a:stretch>
            <a:fillRect/>
          </a:stretch>
        </p:blipFill>
        <p:spPr>
          <a:xfrm>
            <a:off x="5457056" y="5518318"/>
            <a:ext cx="2282595" cy="844267"/>
          </a:xfrm>
          <a:prstGeom prst="rect">
            <a:avLst/>
          </a:prstGeom>
        </p:spPr>
      </p:pic>
      <p:sp>
        <p:nvSpPr>
          <p:cNvPr id="39" name="Rectangle 38"/>
          <p:cNvSpPr/>
          <p:nvPr/>
        </p:nvSpPr>
        <p:spPr>
          <a:xfrm>
            <a:off x="428497" y="368089"/>
            <a:ext cx="9477503"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9" name="Rectangle 1"/>
          <p:cNvSpPr>
            <a:spLocks noChangeArrowheads="1"/>
          </p:cNvSpPr>
          <p:nvPr/>
        </p:nvSpPr>
        <p:spPr bwMode="auto">
          <a:xfrm>
            <a:off x="238093" y="225343"/>
            <a:ext cx="9667908" cy="5078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720725" lvl="2" indent="-179388" eaLnBrk="0" fontAlgn="base" hangingPunct="0">
              <a:spcBef>
                <a:spcPct val="0"/>
              </a:spcBef>
              <a:buFontTx/>
              <a:buChar char="•"/>
            </a:pPr>
            <a:endParaRPr kumimoji="0" lang="en-GB" sz="900" b="0" i="0" u="none" strike="noStrike" cap="none" normalizeH="0" baseline="0" dirty="0" smtClean="0">
              <a:ln>
                <a:noFill/>
              </a:ln>
              <a:solidFill>
                <a:schemeClr val="tx1"/>
              </a:solidFill>
              <a:effectLst/>
              <a:latin typeface="Arial" pitchFamily="34" charset="0"/>
              <a:cs typeface="Arial" pitchFamily="34" charset="0"/>
            </a:endParaRPr>
          </a:p>
          <a:p>
            <a:pPr marL="357188" lvl="1" indent="-179388" eaLnBrk="0" fontAlgn="base" hangingPunct="0">
              <a:spcBef>
                <a:spcPct val="0"/>
              </a:spcBef>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Technical Trading / Representation Activities:</a:t>
            </a:r>
          </a:p>
        </p:txBody>
      </p:sp>
      <p:sp>
        <p:nvSpPr>
          <p:cNvPr id="40" name="Rectangle 39"/>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8434" name="Picture 2" descr="Related image"/>
          <p:cNvPicPr>
            <a:picLocks noChangeAspect="1" noChangeArrowheads="1"/>
          </p:cNvPicPr>
          <p:nvPr/>
        </p:nvPicPr>
        <p:blipFill>
          <a:blip r:embed="rId8" cstate="print">
            <a:clrChange>
              <a:clrFrom>
                <a:srgbClr val="FDFDFD"/>
              </a:clrFrom>
              <a:clrTo>
                <a:srgbClr val="FDFDFD">
                  <a:alpha val="0"/>
                </a:srgbClr>
              </a:clrTo>
            </a:clrChange>
          </a:blip>
          <a:srcRect/>
          <a:stretch>
            <a:fillRect/>
          </a:stretch>
        </p:blipFill>
        <p:spPr bwMode="auto">
          <a:xfrm>
            <a:off x="2792760" y="4509120"/>
            <a:ext cx="2232248" cy="816534"/>
          </a:xfrm>
          <a:prstGeom prst="rect">
            <a:avLst/>
          </a:prstGeom>
          <a:noFill/>
        </p:spPr>
      </p:pic>
      <p:pic>
        <p:nvPicPr>
          <p:cNvPr id="18438" name="Picture 6" descr="Image result for SEBIM GROUP"/>
          <p:cNvPicPr>
            <a:picLocks noChangeAspect="1" noChangeArrowheads="1"/>
          </p:cNvPicPr>
          <p:nvPr/>
        </p:nvPicPr>
        <p:blipFill>
          <a:blip r:embed="rId9" cstate="print"/>
          <a:srcRect/>
          <a:stretch>
            <a:fillRect/>
          </a:stretch>
        </p:blipFill>
        <p:spPr bwMode="auto">
          <a:xfrm>
            <a:off x="2648744" y="5569306"/>
            <a:ext cx="2592288" cy="742422"/>
          </a:xfrm>
          <a:prstGeom prst="rect">
            <a:avLst/>
          </a:prstGeom>
          <a:noFill/>
        </p:spPr>
      </p:pic>
      <p:pic>
        <p:nvPicPr>
          <p:cNvPr id="24" name="Picture 6" descr="SPX FLOW - Where Ideas Meet Industry"/>
          <p:cNvPicPr>
            <a:picLocks noChangeAspect="1" noChangeArrowheads="1"/>
          </p:cNvPicPr>
          <p:nvPr/>
        </p:nvPicPr>
        <p:blipFill>
          <a:blip r:embed="rId10" cstate="print"/>
          <a:srcRect/>
          <a:stretch>
            <a:fillRect/>
          </a:stretch>
        </p:blipFill>
        <p:spPr bwMode="auto">
          <a:xfrm>
            <a:off x="488504" y="2852936"/>
            <a:ext cx="4263860" cy="469896"/>
          </a:xfrm>
          <a:prstGeom prst="rect">
            <a:avLst/>
          </a:prstGeom>
          <a:noFill/>
        </p:spPr>
      </p:pic>
      <p:pic>
        <p:nvPicPr>
          <p:cNvPr id="25" name="Picture 8" descr="https://www.spxflow.com/en/images/mjvalve-logo-rev_tcm11-5543.png"/>
          <p:cNvPicPr>
            <a:picLocks noChangeAspect="1" noChangeArrowheads="1"/>
          </p:cNvPicPr>
          <p:nvPr/>
        </p:nvPicPr>
        <p:blipFill>
          <a:blip r:embed="rId11" cstate="print"/>
          <a:srcRect/>
          <a:stretch>
            <a:fillRect/>
          </a:stretch>
        </p:blipFill>
        <p:spPr bwMode="auto">
          <a:xfrm>
            <a:off x="2576736" y="3284983"/>
            <a:ext cx="2378939" cy="420587"/>
          </a:xfrm>
          <a:prstGeom prst="rect">
            <a:avLst/>
          </a:prstGeom>
          <a:noFill/>
        </p:spPr>
      </p:pic>
      <p:sp>
        <p:nvSpPr>
          <p:cNvPr id="22" name="Rectangle 21"/>
          <p:cNvSpPr/>
          <p:nvPr/>
        </p:nvSpPr>
        <p:spPr>
          <a:xfrm>
            <a:off x="5025008" y="920909"/>
            <a:ext cx="4536504" cy="4524315"/>
          </a:xfrm>
          <a:prstGeom prst="rect">
            <a:avLst/>
          </a:prstGeom>
        </p:spPr>
        <p:txBody>
          <a:bodyPr wrap="square">
            <a:spAutoFit/>
          </a:bodyPr>
          <a:lstStyle/>
          <a:p>
            <a:pPr algn="just"/>
            <a:r>
              <a:rPr lang="en-GB" sz="1600" dirty="0" smtClean="0"/>
              <a:t>GPS hold exclusive representation of various manufacturers of products for the Oil and Gas Industry.  </a:t>
            </a:r>
          </a:p>
          <a:p>
            <a:pPr algn="just"/>
            <a:endParaRPr lang="en-GB" sz="1600" dirty="0" smtClean="0"/>
          </a:p>
          <a:p>
            <a:pPr algn="just"/>
            <a:r>
              <a:rPr lang="en-GB" sz="1600" dirty="0" smtClean="0"/>
              <a:t>With the help of a highly qualified and experienced team of technical staff of over 30 personnel, this department is actively involved in the technical trading and procurement services for the Oil, Gas, Water and Energy Industries in the Region.</a:t>
            </a:r>
          </a:p>
          <a:p>
            <a:pPr algn="just"/>
            <a:endParaRPr lang="en-GB" sz="1600" dirty="0" smtClean="0"/>
          </a:p>
          <a:p>
            <a:pPr algn="just"/>
            <a:r>
              <a:rPr lang="en-GB" sz="1600" dirty="0" smtClean="0"/>
              <a:t>Most of our principals are associated with us for a long time and GPS was instrumental in developing some of them in the regional markets.</a:t>
            </a:r>
          </a:p>
          <a:p>
            <a:pPr algn="just"/>
            <a:endParaRPr lang="en-GB" sz="1600" dirty="0" smtClean="0"/>
          </a:p>
          <a:p>
            <a:pPr algn="just"/>
            <a:r>
              <a:rPr lang="en-GB" sz="1600" dirty="0" smtClean="0"/>
              <a:t>We have expeditors / special representatives in the US, Europe and Far-Eastern Countries to follow-up, monitor and to provide necessary updates on quality and delivery schedules.  </a:t>
            </a:r>
            <a:endParaRPr lang="en-GB" sz="1600" dirty="0"/>
          </a:p>
        </p:txBody>
      </p:sp>
      <p:pic>
        <p:nvPicPr>
          <p:cNvPr id="23" name="Picture 22" descr="GPS Logo - 2.jpg.png"/>
          <p:cNvPicPr>
            <a:picLocks noChangeAspect="1"/>
          </p:cNvPicPr>
          <p:nvPr/>
        </p:nvPicPr>
        <p:blipFill>
          <a:blip r:embed="rId1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3688"/>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cts-middleeast.com/images/header.jpg"/>
          <p:cNvPicPr>
            <a:picLocks noChangeAspect="1" noChangeArrowheads="1"/>
          </p:cNvPicPr>
          <p:nvPr/>
        </p:nvPicPr>
        <p:blipFill>
          <a:blip r:embed="rId2" cstate="print">
            <a:clrChange>
              <a:clrFrom>
                <a:srgbClr val="FFFFFF"/>
              </a:clrFrom>
              <a:clrTo>
                <a:srgbClr val="FFFFFF">
                  <a:alpha val="0"/>
                </a:srgbClr>
              </a:clrTo>
            </a:clrChange>
          </a:blip>
          <a:srcRect r="80616"/>
          <a:stretch>
            <a:fillRect/>
          </a:stretch>
        </p:blipFill>
        <p:spPr bwMode="auto">
          <a:xfrm>
            <a:off x="488504" y="1196752"/>
            <a:ext cx="2696894" cy="1944216"/>
          </a:xfrm>
          <a:prstGeom prst="rect">
            <a:avLst/>
          </a:prstGeom>
          <a:noFill/>
        </p:spPr>
      </p:pic>
      <p:pic>
        <p:nvPicPr>
          <p:cNvPr id="1028" name="Picture 4" descr="Home page"/>
          <p:cNvPicPr>
            <a:picLocks noChangeAspect="1" noChangeArrowheads="1"/>
          </p:cNvPicPr>
          <p:nvPr/>
        </p:nvPicPr>
        <p:blipFill>
          <a:blip r:embed="rId3" cstate="print"/>
          <a:srcRect/>
          <a:stretch>
            <a:fillRect/>
          </a:stretch>
        </p:blipFill>
        <p:spPr bwMode="auto">
          <a:xfrm>
            <a:off x="1280592" y="5301208"/>
            <a:ext cx="5760630" cy="1152128"/>
          </a:xfrm>
          <a:prstGeom prst="rect">
            <a:avLst/>
          </a:prstGeom>
          <a:noFill/>
        </p:spPr>
      </p:pic>
      <p:pic>
        <p:nvPicPr>
          <p:cNvPr id="1039" name="Picture 15" descr="http://www.stnhcorp.com/eng/images/copy.gif"/>
          <p:cNvPicPr>
            <a:picLocks noChangeAspect="1" noChangeArrowheads="1"/>
          </p:cNvPicPr>
          <p:nvPr/>
        </p:nvPicPr>
        <p:blipFill>
          <a:blip r:embed="rId4" cstate="print"/>
          <a:srcRect l="3237" t="6586" r="78982" b="27554"/>
          <a:stretch>
            <a:fillRect/>
          </a:stretch>
        </p:blipFill>
        <p:spPr bwMode="auto">
          <a:xfrm>
            <a:off x="4376935" y="3501008"/>
            <a:ext cx="4939749" cy="1008112"/>
          </a:xfrm>
          <a:prstGeom prst="rect">
            <a:avLst/>
          </a:prstGeom>
          <a:noFill/>
        </p:spPr>
      </p:pic>
      <p:sp>
        <p:nvSpPr>
          <p:cNvPr id="1041" name="AutoShape 17" descr="Image result for weir bdk flow control dharwad karnatak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3" name="Picture 12" descr="Weir BDK Logo.jpg"/>
          <p:cNvPicPr>
            <a:picLocks noChangeAspect="1"/>
          </p:cNvPicPr>
          <p:nvPr/>
        </p:nvPicPr>
        <p:blipFill>
          <a:blip r:embed="rId5" cstate="print">
            <a:clrChange>
              <a:clrFrom>
                <a:srgbClr val="FFFFFF"/>
              </a:clrFrom>
              <a:clrTo>
                <a:srgbClr val="FFFFFF">
                  <a:alpha val="0"/>
                </a:srgbClr>
              </a:clrTo>
            </a:clrChange>
          </a:blip>
          <a:stretch>
            <a:fillRect/>
          </a:stretch>
        </p:blipFill>
        <p:spPr>
          <a:xfrm>
            <a:off x="7257256" y="908720"/>
            <a:ext cx="2130146" cy="1712637"/>
          </a:xfrm>
          <a:prstGeom prst="rect">
            <a:avLst/>
          </a:prstGeom>
        </p:spPr>
      </p:pic>
      <p:pic>
        <p:nvPicPr>
          <p:cNvPr id="15" name="Picture 4" descr="Image result for Fiberglass Systems"/>
          <p:cNvPicPr>
            <a:picLocks noChangeAspect="1" noChangeArrowheads="1"/>
          </p:cNvPicPr>
          <p:nvPr/>
        </p:nvPicPr>
        <p:blipFill>
          <a:blip r:embed="rId6" cstate="print"/>
          <a:srcRect/>
          <a:stretch>
            <a:fillRect/>
          </a:stretch>
        </p:blipFill>
        <p:spPr bwMode="auto">
          <a:xfrm>
            <a:off x="3368824" y="1340768"/>
            <a:ext cx="3526409" cy="1656184"/>
          </a:xfrm>
          <a:prstGeom prst="rect">
            <a:avLst/>
          </a:prstGeom>
          <a:noFill/>
        </p:spPr>
      </p:pic>
      <p:pic>
        <p:nvPicPr>
          <p:cNvPr id="18" name="Picture 48" descr="MTL Logo.png"/>
          <p:cNvPicPr>
            <a:picLocks noChangeAspect="1"/>
          </p:cNvPicPr>
          <p:nvPr/>
        </p:nvPicPr>
        <p:blipFill>
          <a:blip r:embed="rId7" cstate="print">
            <a:clrChange>
              <a:clrFrom>
                <a:srgbClr val="FFFFFF"/>
              </a:clrFrom>
              <a:clrTo>
                <a:srgbClr val="FFFFFF">
                  <a:alpha val="0"/>
                </a:srgbClr>
              </a:clrTo>
            </a:clrChange>
          </a:blip>
          <a:srcRect/>
          <a:stretch>
            <a:fillRect/>
          </a:stretch>
        </p:blipFill>
        <p:spPr bwMode="auto">
          <a:xfrm>
            <a:off x="704528" y="3429000"/>
            <a:ext cx="2949443" cy="1512168"/>
          </a:xfrm>
          <a:prstGeom prst="rect">
            <a:avLst/>
          </a:prstGeom>
          <a:ln>
            <a:noFill/>
          </a:ln>
          <a:effectLst>
            <a:outerShdw blurRad="292100" dist="139700" dir="2700000" algn="tl" rotWithShape="0">
              <a:srgbClr val="333333">
                <a:alpha val="65000"/>
              </a:srgbClr>
            </a:outerShdw>
          </a:effectLst>
        </p:spPr>
      </p:pic>
      <p:sp>
        <p:nvSpPr>
          <p:cNvPr id="19" name="Rectangle 18"/>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0" name="Picture 19" descr="GPS Logo - 2.jpg.png"/>
          <p:cNvPicPr>
            <a:picLocks noChangeAspect="1"/>
          </p:cNvPicPr>
          <p:nvPr/>
        </p:nvPicPr>
        <p:blipFill>
          <a:blip r:embed="rId8" cstate="print"/>
          <a:stretch>
            <a:fillRect/>
          </a:stretch>
        </p:blipFill>
        <p:spPr>
          <a:xfrm>
            <a:off x="7881960" y="6000768"/>
            <a:ext cx="1723474" cy="718444"/>
          </a:xfrm>
          <a:prstGeom prst="rect">
            <a:avLst/>
          </a:prstGeom>
        </p:spPr>
      </p:pic>
      <p:sp>
        <p:nvSpPr>
          <p:cNvPr id="21" name="Rectangle 1"/>
          <p:cNvSpPr>
            <a:spLocks noChangeArrowheads="1"/>
          </p:cNvSpPr>
          <p:nvPr/>
        </p:nvSpPr>
        <p:spPr bwMode="auto">
          <a:xfrm>
            <a:off x="238093" y="188640"/>
            <a:ext cx="9667908" cy="60016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720725" lvl="2" indent="-179388" eaLnBrk="0" fontAlgn="base" hangingPunct="0">
              <a:spcBef>
                <a:spcPct val="0"/>
              </a:spcBef>
              <a:buFontTx/>
              <a:buChar char="•"/>
            </a:pPr>
            <a:endParaRPr kumimoji="0" lang="en-GB" sz="900" b="0" i="0" u="none" strike="noStrike" cap="none" normalizeH="0" baseline="0" dirty="0" smtClean="0">
              <a:ln>
                <a:noFill/>
              </a:ln>
              <a:solidFill>
                <a:schemeClr val="tx1"/>
              </a:solidFill>
              <a:effectLst/>
              <a:latin typeface="Arial" pitchFamily="34" charset="0"/>
              <a:cs typeface="Arial" pitchFamily="34" charset="0"/>
            </a:endParaRPr>
          </a:p>
          <a:p>
            <a:pPr marL="357188" lvl="1" indent="-179388" eaLnBrk="0" fontAlgn="base" hangingPunct="0">
              <a:spcBef>
                <a:spcPct val="0"/>
              </a:spcBef>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Technical Trading / Representation Activities:</a:t>
            </a:r>
            <a:endPar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720725" marR="0" lvl="0" indent="-185738" algn="l" defTabSz="914400" rtl="0" eaLnBrk="0" fontAlgn="base" latinLnBrk="0" hangingPunct="0">
              <a:spcBef>
                <a:spcPct val="0"/>
              </a:spcBef>
              <a:buClrTx/>
              <a:buSzTx/>
              <a:tabLst/>
            </a:pPr>
            <a:endParaRPr kumimoji="0" lang="en-GB" sz="6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p:txBody>
      </p:sp>
      <p:sp>
        <p:nvSpPr>
          <p:cNvPr id="22" name="Rectangle 21"/>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488504" y="1196751"/>
          <a:ext cx="9073008" cy="4680521"/>
        </p:xfrm>
        <a:graphic>
          <a:graphicData uri="http://schemas.openxmlformats.org/drawingml/2006/table">
            <a:tbl>
              <a:tblPr/>
              <a:tblGrid>
                <a:gridCol w="3302190"/>
                <a:gridCol w="5770818"/>
              </a:tblGrid>
              <a:tr h="483617">
                <a:tc>
                  <a:txBody>
                    <a:bodyPr/>
                    <a:lstStyle/>
                    <a:p>
                      <a:pPr marL="0" marR="0" algn="ctr">
                        <a:spcBef>
                          <a:spcPts val="0"/>
                        </a:spcBef>
                        <a:spcAft>
                          <a:spcPts val="0"/>
                        </a:spcAft>
                      </a:pPr>
                      <a:r>
                        <a:rPr lang="en-US" sz="1050" b="1" i="0" dirty="0">
                          <a:latin typeface="Verdana"/>
                          <a:ea typeface="Times New Roman"/>
                          <a:cs typeface="Arial"/>
                        </a:rPr>
                        <a:t>PRINCIPAL</a:t>
                      </a:r>
                      <a:endParaRPr lang="en-US" sz="1100" i="0" dirty="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50" b="1" i="0" dirty="0">
                          <a:latin typeface="Verdana"/>
                          <a:ea typeface="Times New Roman"/>
                          <a:cs typeface="Arial"/>
                        </a:rPr>
                        <a:t>PRODUCTS REPRESENTED</a:t>
                      </a:r>
                      <a:endParaRPr lang="en-US" sz="1100" i="0" dirty="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5452">
                <a:tc>
                  <a:txBody>
                    <a:bodyPr/>
                    <a:lstStyle/>
                    <a:p>
                      <a:pPr marL="0" marR="0">
                        <a:spcBef>
                          <a:spcPts val="0"/>
                        </a:spcBef>
                        <a:spcAft>
                          <a:spcPts val="0"/>
                        </a:spcAft>
                      </a:pPr>
                      <a:r>
                        <a:rPr lang="en-US" sz="1050" b="1" i="0">
                          <a:latin typeface="Verdana"/>
                          <a:ea typeface="Times New Roman"/>
                          <a:cs typeface="Arial"/>
                        </a:rPr>
                        <a:t>Atmos International (formerly REL Instrumentation), U.K.</a:t>
                      </a:r>
                      <a:endParaRPr lang="en-US" sz="1100" i="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050" i="0" dirty="0">
                          <a:latin typeface="Verdana"/>
                          <a:ea typeface="Times New Roman"/>
                          <a:cs typeface="Arial"/>
                        </a:rPr>
                        <a:t>Pipe line Leak detection software package (gas &amp; liquid)</a:t>
                      </a:r>
                      <a:endParaRPr lang="en-US" sz="1100" i="0" dirty="0">
                        <a:latin typeface="Times New Roman"/>
                        <a:ea typeface="Times New Roman"/>
                      </a:endParaRPr>
                    </a:p>
                    <a:p>
                      <a:pPr marL="342900" marR="0" lvl="0" indent="-342900">
                        <a:spcBef>
                          <a:spcPts val="0"/>
                        </a:spcBef>
                        <a:spcAft>
                          <a:spcPts val="0"/>
                        </a:spcAft>
                        <a:buFont typeface="Wingdings"/>
                        <a:buChar char=""/>
                        <a:tabLst>
                          <a:tab pos="457200" algn="l"/>
                        </a:tabLst>
                      </a:pPr>
                      <a:r>
                        <a:rPr lang="en-US" sz="1050" i="0" dirty="0">
                          <a:latin typeface="Verdana"/>
                          <a:ea typeface="Times New Roman"/>
                          <a:cs typeface="Arial"/>
                        </a:rPr>
                        <a:t>Pipe line Theft detection, Simulation software package.</a:t>
                      </a:r>
                      <a:endParaRPr lang="en-US" sz="1100" i="0" dirty="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534">
                <a:tc>
                  <a:txBody>
                    <a:bodyPr/>
                    <a:lstStyle/>
                    <a:p>
                      <a:pPr marL="0" marR="0">
                        <a:spcBef>
                          <a:spcPts val="0"/>
                        </a:spcBef>
                        <a:spcAft>
                          <a:spcPts val="0"/>
                        </a:spcAft>
                      </a:pPr>
                      <a:r>
                        <a:rPr lang="fr-FR" sz="1050" b="1" i="0">
                          <a:latin typeface="Verdana"/>
                          <a:ea typeface="Times New Roman"/>
                          <a:cs typeface="Arial"/>
                        </a:rPr>
                        <a:t>BORRI S.p.A, Italy</a:t>
                      </a:r>
                      <a:endParaRPr lang="en-US" sz="1100" i="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050" i="0">
                          <a:latin typeface="Verdana"/>
                          <a:ea typeface="Times New Roman"/>
                          <a:cs typeface="Arial"/>
                        </a:rPr>
                        <a:t>3 &amp; 1 Phase Rectifier Battery Charger.</a:t>
                      </a:r>
                      <a:endParaRPr lang="en-US" sz="1100" i="0">
                        <a:latin typeface="Times New Roman"/>
                        <a:ea typeface="Times New Roman"/>
                      </a:endParaRPr>
                    </a:p>
                    <a:p>
                      <a:pPr marL="342900" marR="0" lvl="0" indent="-342900">
                        <a:spcBef>
                          <a:spcPts val="0"/>
                        </a:spcBef>
                        <a:spcAft>
                          <a:spcPts val="0"/>
                        </a:spcAft>
                        <a:buFont typeface="Wingdings"/>
                        <a:buChar char=""/>
                        <a:tabLst>
                          <a:tab pos="457200" algn="l"/>
                        </a:tabLst>
                      </a:pPr>
                      <a:r>
                        <a:rPr lang="en-US" sz="1050" i="0">
                          <a:latin typeface="Verdana"/>
                          <a:ea typeface="Times New Roman"/>
                          <a:cs typeface="Arial"/>
                        </a:rPr>
                        <a:t>Industrial Inverter, </a:t>
                      </a:r>
                      <a:r>
                        <a:rPr lang="en-US" sz="1050" b="1" i="0">
                          <a:latin typeface="Verdana"/>
                          <a:ea typeface="Times New Roman"/>
                          <a:cs typeface="Arial"/>
                        </a:rPr>
                        <a:t>UPS System</a:t>
                      </a:r>
                      <a:r>
                        <a:rPr lang="en-US" sz="1050" i="0">
                          <a:latin typeface="Verdana"/>
                          <a:ea typeface="Times New Roman"/>
                          <a:cs typeface="Arial"/>
                        </a:rPr>
                        <a:t>, AC/DC Distribution panel.</a:t>
                      </a:r>
                      <a:endParaRPr lang="en-US" sz="1100" i="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0446">
                <a:tc>
                  <a:txBody>
                    <a:bodyPr/>
                    <a:lstStyle/>
                    <a:p>
                      <a:pPr marL="0" marR="0">
                        <a:spcBef>
                          <a:spcPts val="0"/>
                        </a:spcBef>
                        <a:spcAft>
                          <a:spcPts val="0"/>
                        </a:spcAft>
                      </a:pPr>
                      <a:r>
                        <a:rPr lang="en-US" sz="1050" b="1" i="0" dirty="0">
                          <a:latin typeface="Verdana"/>
                          <a:ea typeface="Times New Roman"/>
                          <a:cs typeface="Arial"/>
                        </a:rPr>
                        <a:t>Corrosion Tech. Services ME LLC - UAE</a:t>
                      </a:r>
                      <a:endParaRPr lang="en-US" sz="1100" i="0" dirty="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050" i="0">
                          <a:latin typeface="Verdana"/>
                          <a:ea typeface="Times New Roman"/>
                          <a:cs typeface="Arial"/>
                        </a:rPr>
                        <a:t>Corrosion Protection, Solar Panels &amp; other supply items related to CP. </a:t>
                      </a:r>
                      <a:endParaRPr lang="en-US" sz="1100" i="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83617">
                <a:tc>
                  <a:txBody>
                    <a:bodyPr/>
                    <a:lstStyle/>
                    <a:p>
                      <a:pPr marL="0" marR="0">
                        <a:spcBef>
                          <a:spcPts val="0"/>
                        </a:spcBef>
                        <a:spcAft>
                          <a:spcPts val="0"/>
                        </a:spcAft>
                      </a:pPr>
                      <a:r>
                        <a:rPr lang="en-US" sz="1050" b="1" i="0">
                          <a:latin typeface="Verdana"/>
                          <a:ea typeface="Times New Roman"/>
                          <a:cs typeface="Arial"/>
                        </a:rPr>
                        <a:t>Crystal Industrial Syndicate Pvt. Limited</a:t>
                      </a:r>
                      <a:endParaRPr lang="en-US" sz="1100" i="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050" i="0" dirty="0">
                          <a:latin typeface="Verdana"/>
                          <a:ea typeface="Times New Roman"/>
                          <a:cs typeface="Arial"/>
                        </a:rPr>
                        <a:t>Filtration system, fabrication etc. </a:t>
                      </a:r>
                      <a:endParaRPr lang="en-US" sz="1100" i="0" dirty="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5453">
                <a:tc>
                  <a:txBody>
                    <a:bodyPr/>
                    <a:lstStyle/>
                    <a:p>
                      <a:pPr marL="0" marR="0">
                        <a:spcBef>
                          <a:spcPts val="0"/>
                        </a:spcBef>
                        <a:spcAft>
                          <a:spcPts val="0"/>
                        </a:spcAft>
                      </a:pPr>
                      <a:r>
                        <a:rPr lang="en-US" sz="1050" b="1" i="0" dirty="0" smtClean="0">
                          <a:latin typeface="Verdana"/>
                          <a:ea typeface="Times New Roman"/>
                          <a:cs typeface="Arial"/>
                        </a:rPr>
                        <a:t>NOV Fiber </a:t>
                      </a:r>
                      <a:r>
                        <a:rPr lang="en-US" sz="1050" b="1" i="0" dirty="0">
                          <a:latin typeface="Verdana"/>
                          <a:ea typeface="Times New Roman"/>
                          <a:cs typeface="Arial"/>
                        </a:rPr>
                        <a:t>Glass System, U.S</a:t>
                      </a:r>
                      <a:r>
                        <a:rPr lang="en-US" sz="1050" b="1" i="0" dirty="0" smtClean="0">
                          <a:latin typeface="Verdana"/>
                          <a:ea typeface="Times New Roman"/>
                          <a:cs typeface="Arial"/>
                        </a:rPr>
                        <a:t>. / Oman  </a:t>
                      </a:r>
                      <a:endParaRPr lang="en-US" sz="1100" i="0" dirty="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050" i="0" dirty="0">
                          <a:latin typeface="Verdana"/>
                          <a:ea typeface="Times New Roman"/>
                          <a:cs typeface="Arial"/>
                        </a:rPr>
                        <a:t>GRE Pipes and Fittings (Elbow, Tees, Reducers, Couplings, Nipples etc).</a:t>
                      </a:r>
                      <a:endParaRPr lang="en-US" sz="1100" i="0" dirty="0">
                        <a:latin typeface="Times New Roman"/>
                        <a:ea typeface="Times New Roman"/>
                      </a:endParaRPr>
                    </a:p>
                    <a:p>
                      <a:pPr marL="342900" marR="0" lvl="0" indent="-342900">
                        <a:spcBef>
                          <a:spcPts val="0"/>
                        </a:spcBef>
                        <a:spcAft>
                          <a:spcPts val="0"/>
                        </a:spcAft>
                        <a:buFont typeface="Wingdings"/>
                        <a:buChar char=""/>
                        <a:tabLst>
                          <a:tab pos="457200" algn="l"/>
                        </a:tabLst>
                      </a:pPr>
                      <a:r>
                        <a:rPr lang="en-US" sz="1050" i="0" dirty="0">
                          <a:latin typeface="Verdana"/>
                          <a:ea typeface="Times New Roman"/>
                          <a:cs typeface="Arial"/>
                        </a:rPr>
                        <a:t>Well down hole </a:t>
                      </a:r>
                      <a:r>
                        <a:rPr lang="en-US" sz="1050" i="0" dirty="0" smtClean="0">
                          <a:latin typeface="Verdana"/>
                          <a:ea typeface="Times New Roman"/>
                          <a:cs typeface="Arial"/>
                        </a:rPr>
                        <a:t>tubing,</a:t>
                      </a:r>
                      <a:r>
                        <a:rPr lang="en-US" sz="1050" i="0" baseline="0" dirty="0" smtClean="0">
                          <a:latin typeface="Verdana"/>
                          <a:ea typeface="Times New Roman"/>
                          <a:cs typeface="Arial"/>
                        </a:rPr>
                        <a:t> </a:t>
                      </a:r>
                      <a:r>
                        <a:rPr lang="en-US" sz="1050" i="0" dirty="0" smtClean="0">
                          <a:latin typeface="Verdana"/>
                          <a:ea typeface="Times New Roman"/>
                          <a:cs typeface="Arial"/>
                        </a:rPr>
                        <a:t>casing and LLRTP Pipes.</a:t>
                      </a:r>
                      <a:endParaRPr lang="en-US" sz="1100" i="0" dirty="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8623">
                <a:tc>
                  <a:txBody>
                    <a:bodyPr/>
                    <a:lstStyle/>
                    <a:p>
                      <a:pPr marL="0" marR="0">
                        <a:spcBef>
                          <a:spcPts val="0"/>
                        </a:spcBef>
                        <a:spcAft>
                          <a:spcPts val="0"/>
                        </a:spcAft>
                      </a:pPr>
                      <a:r>
                        <a:rPr lang="en-US" sz="1050" b="1" i="0">
                          <a:latin typeface="Verdana"/>
                          <a:ea typeface="Times New Roman"/>
                          <a:cs typeface="Arial"/>
                        </a:rPr>
                        <a:t>GD Engineering, UK</a:t>
                      </a:r>
                      <a:endParaRPr lang="en-US" sz="1100" i="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050" i="0">
                          <a:latin typeface="Verdana"/>
                          <a:ea typeface="Times New Roman"/>
                          <a:cs typeface="Arial"/>
                        </a:rPr>
                        <a:t>Bandlock High pressure quick opening closure.</a:t>
                      </a:r>
                      <a:endParaRPr lang="en-US" sz="1100" i="0">
                        <a:latin typeface="Times New Roman"/>
                        <a:ea typeface="Times New Roman"/>
                      </a:endParaRPr>
                    </a:p>
                    <a:p>
                      <a:pPr marL="342900" marR="0" lvl="0" indent="-342900">
                        <a:spcBef>
                          <a:spcPts val="0"/>
                        </a:spcBef>
                        <a:spcAft>
                          <a:spcPts val="0"/>
                        </a:spcAft>
                        <a:buFont typeface="Wingdings"/>
                        <a:buChar char=""/>
                        <a:tabLst>
                          <a:tab pos="457200" algn="l"/>
                        </a:tabLst>
                      </a:pPr>
                      <a:r>
                        <a:rPr lang="en-US" sz="1050" i="0">
                          <a:latin typeface="Verdana"/>
                          <a:ea typeface="Times New Roman"/>
                          <a:cs typeface="Arial"/>
                        </a:rPr>
                        <a:t>Rotalock small size quick opening closure.</a:t>
                      </a:r>
                      <a:endParaRPr lang="en-US" sz="1100" i="0">
                        <a:latin typeface="Times New Roman"/>
                        <a:ea typeface="Times New Roman"/>
                      </a:endParaRPr>
                    </a:p>
                    <a:p>
                      <a:pPr marL="342900" marR="0" lvl="0" indent="-342900">
                        <a:spcBef>
                          <a:spcPts val="0"/>
                        </a:spcBef>
                        <a:spcAft>
                          <a:spcPts val="0"/>
                        </a:spcAft>
                        <a:buFont typeface="Wingdings"/>
                        <a:buChar char=""/>
                        <a:tabLst>
                          <a:tab pos="457200" algn="l"/>
                        </a:tabLst>
                      </a:pPr>
                      <a:r>
                        <a:rPr lang="fr-FR" sz="1050" i="0">
                          <a:latin typeface="Verdana"/>
                          <a:ea typeface="Times New Roman"/>
                          <a:cs typeface="Arial"/>
                        </a:rPr>
                        <a:t>Hi-T Pigalert intrusive type, Ultra Pigalert non intrusive type.</a:t>
                      </a:r>
                      <a:endParaRPr lang="en-US" sz="1100" i="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4534">
                <a:tc>
                  <a:txBody>
                    <a:bodyPr/>
                    <a:lstStyle/>
                    <a:p>
                      <a:pPr marL="0" marR="0">
                        <a:spcBef>
                          <a:spcPts val="0"/>
                        </a:spcBef>
                        <a:spcAft>
                          <a:spcPts val="0"/>
                        </a:spcAft>
                      </a:pPr>
                      <a:r>
                        <a:rPr lang="en-US" sz="1050" b="1" i="0">
                          <a:latin typeface="Verdana"/>
                          <a:cs typeface="Arial"/>
                        </a:rPr>
                        <a:t>Inoxtech, Italy</a:t>
                      </a:r>
                      <a:endParaRPr lang="en-US" sz="1100" i="0">
                        <a:latin typeface="Arial Unicode MS"/>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050" i="0">
                          <a:latin typeface="Verdana"/>
                          <a:ea typeface="Times New Roman"/>
                          <a:cs typeface="Arial"/>
                        </a:rPr>
                        <a:t>Higher alloy, higher wall thickness welded, steel pipes </a:t>
                      </a:r>
                      <a:endParaRPr lang="en-US" sz="1100" i="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4245">
                <a:tc>
                  <a:txBody>
                    <a:bodyPr/>
                    <a:lstStyle/>
                    <a:p>
                      <a:pPr marL="0" marR="0">
                        <a:spcBef>
                          <a:spcPts val="0"/>
                        </a:spcBef>
                        <a:spcAft>
                          <a:spcPts val="0"/>
                        </a:spcAft>
                      </a:pPr>
                      <a:r>
                        <a:rPr lang="en-US" sz="1050" b="1" i="0" dirty="0">
                          <a:latin typeface="Verdana"/>
                          <a:cs typeface="Arial"/>
                        </a:rPr>
                        <a:t>M&amp;J (Daniel) Valve, U.S.A</a:t>
                      </a:r>
                      <a:endParaRPr lang="en-US" sz="1100" i="0" dirty="0">
                        <a:latin typeface="Arial Unicode MS"/>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050" i="0" dirty="0" err="1">
                          <a:latin typeface="Verdana"/>
                          <a:ea typeface="Times New Roman"/>
                          <a:cs typeface="Arial"/>
                        </a:rPr>
                        <a:t>Danflo</a:t>
                      </a:r>
                      <a:r>
                        <a:rPr lang="en-US" sz="1050" i="0" dirty="0">
                          <a:latin typeface="Verdana"/>
                          <a:ea typeface="Times New Roman"/>
                          <a:cs typeface="Arial"/>
                        </a:rPr>
                        <a:t> Nitrogen loaded Surge relief System.</a:t>
                      </a:r>
                      <a:endParaRPr lang="en-US" sz="1100" i="0" dirty="0">
                        <a:latin typeface="Times New Roman"/>
                        <a:ea typeface="Times New Roman"/>
                      </a:endParaRPr>
                    </a:p>
                    <a:p>
                      <a:pPr marL="342900" marR="0" lvl="0" indent="-342900">
                        <a:spcBef>
                          <a:spcPts val="0"/>
                        </a:spcBef>
                        <a:spcAft>
                          <a:spcPts val="0"/>
                        </a:spcAft>
                        <a:buFont typeface="Wingdings"/>
                        <a:buChar char=""/>
                        <a:tabLst>
                          <a:tab pos="457200" algn="l"/>
                        </a:tabLst>
                      </a:pPr>
                      <a:r>
                        <a:rPr lang="en-US" sz="1050" i="0" dirty="0">
                          <a:latin typeface="Verdana"/>
                          <a:ea typeface="Times New Roman"/>
                          <a:cs typeface="Arial"/>
                        </a:rPr>
                        <a:t>Pipe line API 6D through conduit floating slab Gate valve, Expanding Gate Valves, 4-way diverter valve.</a:t>
                      </a:r>
                      <a:endParaRPr lang="en-US" sz="1100" i="0" dirty="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3" name="Rectangle 2"/>
          <p:cNvSpPr/>
          <p:nvPr/>
        </p:nvSpPr>
        <p:spPr>
          <a:xfrm>
            <a:off x="428497" y="368089"/>
            <a:ext cx="9477503"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p:cNvSpPr>
            <a:spLocks noChangeArrowheads="1"/>
          </p:cNvSpPr>
          <p:nvPr/>
        </p:nvSpPr>
        <p:spPr bwMode="auto">
          <a:xfrm>
            <a:off x="238093" y="212917"/>
            <a:ext cx="9667908"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720725" lvl="2" indent="-179388" eaLnBrk="0" fontAlgn="base" hangingPunct="0">
              <a:spcBef>
                <a:spcPct val="0"/>
              </a:spcBef>
              <a:buFontTx/>
              <a:buChar char="•"/>
            </a:pPr>
            <a:endParaRPr kumimoji="0" lang="en-GB" sz="900" b="0" i="0" u="none" strike="noStrike" cap="none" normalizeH="0" baseline="0" dirty="0" smtClean="0">
              <a:ln>
                <a:noFill/>
              </a:ln>
              <a:solidFill>
                <a:schemeClr val="tx1"/>
              </a:solidFill>
              <a:effectLst/>
              <a:latin typeface="Arial" pitchFamily="34" charset="0"/>
              <a:cs typeface="Arial" pitchFamily="34" charset="0"/>
            </a:endParaRPr>
          </a:p>
          <a:p>
            <a:pPr marL="357188" lvl="1" indent="-179388" eaLnBrk="0" fontAlgn="base" hangingPunct="0">
              <a:spcBef>
                <a:spcPct val="0"/>
              </a:spcBef>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Technical Trading / Representation Activities:</a:t>
            </a:r>
          </a:p>
          <a:p>
            <a:pPr marL="357188" lvl="1" indent="-179388" eaLnBrk="0" fontAlgn="base" hangingPunct="0">
              <a:spcBef>
                <a:spcPct val="0"/>
              </a:spcBef>
              <a:buFontTx/>
              <a:buChar char="•"/>
            </a:pPr>
            <a:endParaRPr kumimoji="0" lang="en-GB" sz="900" b="0" i="0" u="none" strike="noStrike" cap="none" normalizeH="0" baseline="0" dirty="0" smtClean="0">
              <a:ln>
                <a:noFill/>
              </a:ln>
              <a:solidFill>
                <a:schemeClr val="tx1"/>
              </a:solidFill>
              <a:effectLst/>
              <a:latin typeface="Arial" pitchFamily="34" charset="0"/>
              <a:cs typeface="Arial" pitchFamily="34" charset="0"/>
            </a:endParaRPr>
          </a:p>
          <a:p>
            <a:pPr marL="463550" indent="-290513">
              <a:buFont typeface="Arial" pitchFamily="34" charset="0"/>
              <a:buChar char="•"/>
            </a:pPr>
            <a:r>
              <a:rPr lang="en-US" sz="1400" dirty="0" smtClean="0"/>
              <a:t>GPS represents the Mechanical, Electrical &amp; Instrumentation Products from world-class principals in Oman. </a:t>
            </a:r>
          </a:p>
          <a:p>
            <a:pPr marL="720725" marR="0" lvl="0" indent="-185738" algn="l" defTabSz="914400" rtl="0" eaLnBrk="0" fontAlgn="base" latinLnBrk="0" hangingPunct="0">
              <a:spcBef>
                <a:spcPct val="0"/>
              </a:spcBef>
              <a:buClrTx/>
              <a:buSzTx/>
              <a:tabLst/>
            </a:pPr>
            <a:endParaRPr kumimoji="0" lang="en-GB" sz="6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p:txBody>
      </p:sp>
      <p:sp>
        <p:nvSpPr>
          <p:cNvPr id="5" name="Rectangle 4"/>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6" name="Picture 5" descr="GPS Logo - 2.jpg.png"/>
          <p:cNvPicPr>
            <a:picLocks noChangeAspect="1"/>
          </p:cNvPicPr>
          <p:nvPr/>
        </p:nvPicPr>
        <p:blipFill>
          <a:blip r:embed="rId2" cstate="print"/>
          <a:stretch>
            <a:fillRect/>
          </a:stretch>
        </p:blipFill>
        <p:spPr>
          <a:xfrm>
            <a:off x="7881960" y="6000768"/>
            <a:ext cx="1723474" cy="718444"/>
          </a:xfrm>
          <a:prstGeom prst="rect">
            <a:avLst/>
          </a:prstGeom>
        </p:spPr>
      </p:pic>
      <p:sp>
        <p:nvSpPr>
          <p:cNvPr id="7" name="Rectangle 6"/>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8497" y="368089"/>
            <a:ext cx="9477503"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p:cNvSpPr>
            <a:spLocks noChangeArrowheads="1"/>
          </p:cNvSpPr>
          <p:nvPr/>
        </p:nvSpPr>
        <p:spPr bwMode="auto">
          <a:xfrm>
            <a:off x="238093" y="212917"/>
            <a:ext cx="9667908" cy="95410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720725" lvl="2" indent="-179388" eaLnBrk="0" fontAlgn="base" hangingPunct="0">
              <a:spcBef>
                <a:spcPct val="0"/>
              </a:spcBef>
              <a:buFontTx/>
              <a:buChar char="•"/>
            </a:pPr>
            <a:endParaRPr kumimoji="0" lang="en-GB" sz="900" b="0" i="0" u="none" strike="noStrike" cap="none" normalizeH="0" baseline="0" dirty="0" smtClean="0">
              <a:ln>
                <a:noFill/>
              </a:ln>
              <a:solidFill>
                <a:schemeClr val="tx1"/>
              </a:solidFill>
              <a:effectLst/>
              <a:latin typeface="Arial" pitchFamily="34" charset="0"/>
              <a:cs typeface="Arial" pitchFamily="34" charset="0"/>
            </a:endParaRPr>
          </a:p>
          <a:p>
            <a:pPr marL="357188" lvl="1" indent="-179388" eaLnBrk="0" fontAlgn="base" hangingPunct="0">
              <a:spcBef>
                <a:spcPct val="0"/>
              </a:spcBef>
            </a:pPr>
            <a:r>
              <a:rPr kumimoji="0" lang="en-GB" b="0" i="0" u="none" strike="noStrike" cap="none" normalizeH="0" baseline="0" dirty="0" smtClean="0">
                <a:ln>
                  <a:noFill/>
                </a:ln>
                <a:solidFill>
                  <a:schemeClr val="tx1"/>
                </a:solidFill>
                <a:effectLst/>
                <a:latin typeface="Arial" pitchFamily="34" charset="0"/>
                <a:ea typeface="Calibri" pitchFamily="34" charset="0"/>
                <a:cs typeface="Arial" pitchFamily="34" charset="0"/>
              </a:rPr>
              <a:t>Technical Trading / Representation Activities:</a:t>
            </a:r>
          </a:p>
          <a:p>
            <a:pPr marL="357188" lvl="1" indent="-179388" eaLnBrk="0" fontAlgn="base" hangingPunct="0">
              <a:spcBef>
                <a:spcPct val="0"/>
              </a:spcBef>
              <a:buFontTx/>
              <a:buChar char="•"/>
            </a:pPr>
            <a:endParaRPr kumimoji="0" lang="en-GB" sz="900" b="0" i="0" u="none" strike="noStrike" cap="none" normalizeH="0" baseline="0" dirty="0" smtClean="0">
              <a:ln>
                <a:noFill/>
              </a:ln>
              <a:solidFill>
                <a:schemeClr val="tx1"/>
              </a:solidFill>
              <a:effectLst/>
              <a:latin typeface="Arial" pitchFamily="34" charset="0"/>
              <a:cs typeface="Arial" pitchFamily="34" charset="0"/>
            </a:endParaRPr>
          </a:p>
          <a:p>
            <a:pPr marL="720725" marR="0" lvl="0" indent="-185738" algn="l" defTabSz="914400" rtl="0" eaLnBrk="0" fontAlgn="base" latinLnBrk="0" hangingPunct="0">
              <a:spcBef>
                <a:spcPct val="0"/>
              </a:spcBef>
              <a:buClrTx/>
              <a:buSzTx/>
              <a:buFontTx/>
              <a:buChar char="•"/>
              <a:tabLst/>
            </a:pPr>
            <a:r>
              <a:rPr kumimoji="0" lang="en-GB" sz="1400" b="0" i="0" u="none" strike="noStrike" cap="none" normalizeH="0" baseline="0" dirty="0" smtClean="0">
                <a:ln>
                  <a:noFill/>
                </a:ln>
                <a:solidFill>
                  <a:schemeClr val="tx1"/>
                </a:solidFill>
                <a:effectLst/>
                <a:latin typeface="Arial" pitchFamily="34" charset="0"/>
                <a:ea typeface="Calibri" pitchFamily="34" charset="0"/>
                <a:cs typeface="Arial" pitchFamily="34" charset="0"/>
              </a:rPr>
              <a:t>List of products (Cont’d....)</a:t>
            </a:r>
          </a:p>
          <a:p>
            <a:pPr marL="720725" marR="0" lvl="0" indent="-185738" algn="l" defTabSz="914400" rtl="0" eaLnBrk="0" fontAlgn="base" latinLnBrk="0" hangingPunct="0">
              <a:spcBef>
                <a:spcPct val="0"/>
              </a:spcBef>
              <a:buClrTx/>
              <a:buSzTx/>
              <a:tabLst/>
            </a:pPr>
            <a:endParaRPr kumimoji="0" lang="en-GB" sz="6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p:txBody>
      </p:sp>
      <p:graphicFrame>
        <p:nvGraphicFramePr>
          <p:cNvPr id="5" name="Table 4"/>
          <p:cNvGraphicFramePr>
            <a:graphicFrameLocks noGrp="1"/>
          </p:cNvGraphicFramePr>
          <p:nvPr/>
        </p:nvGraphicFramePr>
        <p:xfrm>
          <a:off x="488504" y="1124744"/>
          <a:ext cx="9001000" cy="3960440"/>
        </p:xfrm>
        <a:graphic>
          <a:graphicData uri="http://schemas.openxmlformats.org/drawingml/2006/table">
            <a:tbl>
              <a:tblPr/>
              <a:tblGrid>
                <a:gridCol w="3275982"/>
                <a:gridCol w="5725018"/>
              </a:tblGrid>
              <a:tr h="504056">
                <a:tc>
                  <a:txBody>
                    <a:bodyPr/>
                    <a:lstStyle/>
                    <a:p>
                      <a:pPr marL="0" marR="0" algn="ctr">
                        <a:spcBef>
                          <a:spcPts val="0"/>
                        </a:spcBef>
                        <a:spcAft>
                          <a:spcPts val="0"/>
                        </a:spcAft>
                      </a:pPr>
                      <a:r>
                        <a:rPr lang="en-US" sz="1050" b="1" i="0" dirty="0">
                          <a:latin typeface="Verdana"/>
                          <a:ea typeface="Times New Roman"/>
                          <a:cs typeface="Arial"/>
                        </a:rPr>
                        <a:t>PRINCIPAL</a:t>
                      </a:r>
                      <a:endParaRPr lang="en-US" sz="1100" i="0" dirty="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50" b="1" i="0" dirty="0">
                          <a:latin typeface="Verdana"/>
                          <a:ea typeface="Times New Roman"/>
                          <a:cs typeface="Arial"/>
                        </a:rPr>
                        <a:t>PRODUCTS REPRESENTED</a:t>
                      </a:r>
                      <a:endParaRPr lang="en-US" sz="1100" i="0" dirty="0">
                        <a:latin typeface="Times New Roman"/>
                        <a:ea typeface="Times New Roman"/>
                      </a:endParaRPr>
                    </a:p>
                  </a:txBody>
                  <a:tcPr marL="57923" marR="5792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96144">
                <a:tc>
                  <a:txBody>
                    <a:bodyPr/>
                    <a:lstStyle/>
                    <a:p>
                      <a:pPr marL="0" marR="0">
                        <a:spcBef>
                          <a:spcPts val="0"/>
                        </a:spcBef>
                        <a:spcAft>
                          <a:spcPts val="0"/>
                        </a:spcAft>
                      </a:pPr>
                      <a:r>
                        <a:rPr lang="en-US" sz="1100" b="1" i="0" dirty="0">
                          <a:latin typeface="Verdana"/>
                          <a:ea typeface="Times New Roman"/>
                          <a:cs typeface="Arial"/>
                        </a:rPr>
                        <a:t>Measurement Technology Ltd, (MTL) UK</a:t>
                      </a:r>
                      <a:endParaRPr lang="en-US" sz="1200" i="0" dirty="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100" i="0" dirty="0">
                          <a:latin typeface="Verdana"/>
                          <a:ea typeface="Times New Roman"/>
                          <a:cs typeface="Arial"/>
                        </a:rPr>
                        <a:t>Isolating IS interface units, Shunt diode safety barriers</a:t>
                      </a:r>
                      <a:endParaRPr lang="en-US" sz="1200" i="0" dirty="0">
                        <a:latin typeface="Times New Roman"/>
                        <a:ea typeface="Times New Roman"/>
                      </a:endParaRPr>
                    </a:p>
                    <a:p>
                      <a:pPr marL="342900" marR="0" lvl="0" indent="-342900">
                        <a:spcBef>
                          <a:spcPts val="0"/>
                        </a:spcBef>
                        <a:spcAft>
                          <a:spcPts val="0"/>
                        </a:spcAft>
                        <a:buFont typeface="Wingdings"/>
                        <a:buChar char=""/>
                        <a:tabLst>
                          <a:tab pos="457200" algn="l"/>
                        </a:tabLst>
                      </a:pPr>
                      <a:r>
                        <a:rPr lang="en-US" sz="1100" i="0" dirty="0">
                          <a:latin typeface="Verdana"/>
                          <a:ea typeface="Times New Roman"/>
                          <a:cs typeface="Arial"/>
                        </a:rPr>
                        <a:t>Hazardous area connectors &amp; HART connection system.</a:t>
                      </a:r>
                      <a:endParaRPr lang="en-US" sz="1200" i="0" dirty="0">
                        <a:latin typeface="Times New Roman"/>
                        <a:ea typeface="Times New Roman"/>
                      </a:endParaRPr>
                    </a:p>
                    <a:p>
                      <a:pPr marL="342900" marR="0" lvl="0" indent="-342900">
                        <a:spcBef>
                          <a:spcPts val="0"/>
                        </a:spcBef>
                        <a:spcAft>
                          <a:spcPts val="0"/>
                        </a:spcAft>
                        <a:buFont typeface="Wingdings"/>
                        <a:buChar char=""/>
                        <a:tabLst>
                          <a:tab pos="457200" algn="l"/>
                        </a:tabLst>
                      </a:pPr>
                      <a:r>
                        <a:rPr lang="en-US" sz="1100" i="0" dirty="0">
                          <a:latin typeface="Verdana"/>
                          <a:ea typeface="Times New Roman"/>
                          <a:cs typeface="Arial"/>
                        </a:rPr>
                        <a:t>Field bus power supplies and loop powered Indicators, Safety barriers, Junction boxes &amp; Displays(programmable)</a:t>
                      </a:r>
                      <a:endParaRPr lang="en-US" sz="1200" i="0" dirty="0">
                        <a:latin typeface="Times New Roman"/>
                        <a:ea typeface="Times New Roman"/>
                      </a:endParaRPr>
                    </a:p>
                    <a:p>
                      <a:pPr marL="342900" marR="0" lvl="0" indent="-342900">
                        <a:spcBef>
                          <a:spcPts val="0"/>
                        </a:spcBef>
                        <a:spcAft>
                          <a:spcPts val="0"/>
                        </a:spcAft>
                        <a:buFont typeface="Wingdings"/>
                        <a:buChar char=""/>
                        <a:tabLst>
                          <a:tab pos="457200" algn="l"/>
                        </a:tabLst>
                      </a:pPr>
                      <a:r>
                        <a:rPr lang="en-US" sz="1100" i="0" dirty="0">
                          <a:latin typeface="Verdana"/>
                          <a:ea typeface="Times New Roman"/>
                          <a:cs typeface="Arial"/>
                        </a:rPr>
                        <a:t>Industrial Ethernet Solutions for Control &amp; Automation.</a:t>
                      </a:r>
                      <a:endParaRPr lang="en-US" sz="1200" i="0" dirty="0">
                        <a:latin typeface="Times New Roman"/>
                        <a:ea typeface="Times New Roman"/>
                      </a:endParaRPr>
                    </a:p>
                    <a:p>
                      <a:pPr marL="342900" marR="0" lvl="0" indent="-342900">
                        <a:spcBef>
                          <a:spcPts val="0"/>
                        </a:spcBef>
                        <a:spcAft>
                          <a:spcPts val="0"/>
                        </a:spcAft>
                        <a:buFont typeface="Wingdings"/>
                        <a:buChar char=""/>
                        <a:tabLst>
                          <a:tab pos="457200" algn="l"/>
                        </a:tabLst>
                      </a:pPr>
                      <a:r>
                        <a:rPr lang="en-US" sz="1100" i="0" dirty="0">
                          <a:latin typeface="Verdana"/>
                          <a:ea typeface="Times New Roman"/>
                          <a:cs typeface="Arial"/>
                        </a:rPr>
                        <a:t>Surge protection for all the areas.</a:t>
                      </a:r>
                      <a:endParaRPr lang="en-US" sz="1200" i="0" dirty="0">
                        <a:latin typeface="Times New Roman"/>
                        <a:ea typeface="Times New Roman"/>
                      </a:endParaRPr>
                    </a:p>
                    <a:p>
                      <a:pPr marL="342900" marR="0" lvl="0" indent="-342900">
                        <a:spcBef>
                          <a:spcPts val="0"/>
                        </a:spcBef>
                        <a:spcAft>
                          <a:spcPts val="0"/>
                        </a:spcAft>
                        <a:buFont typeface="Wingdings"/>
                        <a:buChar char=""/>
                        <a:tabLst>
                          <a:tab pos="457200" algn="l"/>
                        </a:tabLst>
                      </a:pPr>
                      <a:r>
                        <a:rPr lang="en-US" sz="1100" i="0" dirty="0">
                          <a:latin typeface="Verdana"/>
                          <a:ea typeface="Times New Roman"/>
                          <a:cs typeface="Arial"/>
                        </a:rPr>
                        <a:t>Future vision – MTL6000 Intrinsic safety PC Terminals.</a:t>
                      </a:r>
                      <a:endParaRPr lang="en-US" sz="1200" i="0" dirty="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048">
                <a:tc>
                  <a:txBody>
                    <a:bodyPr/>
                    <a:lstStyle/>
                    <a:p>
                      <a:pPr marL="0" marR="0">
                        <a:spcBef>
                          <a:spcPts val="0"/>
                        </a:spcBef>
                        <a:spcAft>
                          <a:spcPts val="0"/>
                        </a:spcAft>
                      </a:pPr>
                      <a:r>
                        <a:rPr lang="en-US" sz="1100" b="1" i="0" dirty="0" err="1">
                          <a:latin typeface="Verdana"/>
                          <a:ea typeface="Times New Roman"/>
                          <a:cs typeface="Arial"/>
                        </a:rPr>
                        <a:t>Stopaq</a:t>
                      </a:r>
                      <a:r>
                        <a:rPr lang="en-US" sz="1100" b="1" i="0" dirty="0">
                          <a:latin typeface="Verdana"/>
                          <a:ea typeface="Times New Roman"/>
                          <a:cs typeface="Arial"/>
                        </a:rPr>
                        <a:t>, Netherlands</a:t>
                      </a:r>
                      <a:endParaRPr lang="en-US" sz="1200" i="0" dirty="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100" i="0">
                          <a:latin typeface="Verdana"/>
                          <a:ea typeface="Times New Roman"/>
                          <a:cs typeface="Arial"/>
                        </a:rPr>
                        <a:t>Wrapping band, paste for corrosion protection.</a:t>
                      </a:r>
                      <a:endParaRPr lang="en-US" sz="1200" i="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048">
                <a:tc>
                  <a:txBody>
                    <a:bodyPr/>
                    <a:lstStyle/>
                    <a:p>
                      <a:pPr marL="0" marR="0">
                        <a:spcBef>
                          <a:spcPts val="0"/>
                        </a:spcBef>
                        <a:spcAft>
                          <a:spcPts val="0"/>
                        </a:spcAft>
                      </a:pPr>
                      <a:r>
                        <a:rPr lang="en-US" sz="1100" b="1" i="0" dirty="0">
                          <a:latin typeface="Verdana"/>
                          <a:ea typeface="Times New Roman"/>
                          <a:cs typeface="Arial"/>
                        </a:rPr>
                        <a:t>ST&amp;H, Korea</a:t>
                      </a:r>
                      <a:endParaRPr lang="en-US" sz="1200" i="0" dirty="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100" i="0">
                          <a:latin typeface="Verdana"/>
                          <a:ea typeface="Times New Roman"/>
                          <a:cs typeface="Arial"/>
                        </a:rPr>
                        <a:t>Flanges. </a:t>
                      </a:r>
                      <a:endParaRPr lang="en-US" sz="1200" i="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048">
                <a:tc>
                  <a:txBody>
                    <a:bodyPr/>
                    <a:lstStyle/>
                    <a:p>
                      <a:pPr marL="0" marR="0">
                        <a:spcBef>
                          <a:spcPts val="0"/>
                        </a:spcBef>
                        <a:spcAft>
                          <a:spcPts val="0"/>
                        </a:spcAft>
                      </a:pPr>
                      <a:r>
                        <a:rPr lang="en-US" sz="1100" b="1" i="0">
                          <a:latin typeface="Verdana"/>
                          <a:ea typeface="Times New Roman"/>
                          <a:cs typeface="Arial"/>
                        </a:rPr>
                        <a:t>Weir BDK - India</a:t>
                      </a:r>
                      <a:endParaRPr lang="en-US" sz="1200" i="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100" i="0">
                          <a:latin typeface="Verdana"/>
                          <a:ea typeface="Times New Roman"/>
                          <a:cs typeface="Arial"/>
                        </a:rPr>
                        <a:t>Globe, Check &amp; Swing type valves.</a:t>
                      </a:r>
                      <a:endParaRPr lang="en-US" sz="1200" i="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048">
                <a:tc>
                  <a:txBody>
                    <a:bodyPr/>
                    <a:lstStyle/>
                    <a:p>
                      <a:pPr marL="0" marR="0">
                        <a:spcBef>
                          <a:spcPts val="0"/>
                        </a:spcBef>
                        <a:spcAft>
                          <a:spcPts val="0"/>
                        </a:spcAft>
                      </a:pPr>
                      <a:r>
                        <a:rPr lang="en-US" sz="1100" b="1" i="0">
                          <a:latin typeface="Verdana"/>
                          <a:ea typeface="Times New Roman"/>
                          <a:cs typeface="Arial"/>
                        </a:rPr>
                        <a:t>Weir valves &amp; Controls, France (Sarasin-RSBD)</a:t>
                      </a:r>
                      <a:endParaRPr lang="en-US" sz="1200" i="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100" i="0">
                          <a:latin typeface="Verdana"/>
                          <a:ea typeface="Times New Roman"/>
                          <a:cs typeface="Arial"/>
                        </a:rPr>
                        <a:t>Spring loaded, Pilot operated safety relief valve.</a:t>
                      </a:r>
                      <a:endParaRPr lang="en-US" sz="1200" i="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048">
                <a:tc>
                  <a:txBody>
                    <a:bodyPr/>
                    <a:lstStyle/>
                    <a:p>
                      <a:pPr marL="0" marR="0">
                        <a:spcBef>
                          <a:spcPts val="0"/>
                        </a:spcBef>
                        <a:spcAft>
                          <a:spcPts val="0"/>
                        </a:spcAft>
                      </a:pPr>
                      <a:r>
                        <a:rPr lang="en-US" sz="1100" b="1" i="0">
                          <a:latin typeface="Verdana"/>
                          <a:ea typeface="Times New Roman"/>
                          <a:cs typeface="Arial"/>
                        </a:rPr>
                        <a:t>Weir Valve &amp; Control UK Ltd. </a:t>
                      </a:r>
                      <a:endParaRPr lang="en-US" sz="1200" i="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spcBef>
                          <a:spcPts val="0"/>
                        </a:spcBef>
                        <a:spcAft>
                          <a:spcPts val="0"/>
                        </a:spcAft>
                        <a:buFont typeface="Wingdings"/>
                        <a:buChar char=""/>
                        <a:tabLst>
                          <a:tab pos="457200" algn="l"/>
                        </a:tabLst>
                      </a:pPr>
                      <a:r>
                        <a:rPr lang="en-US" sz="1100" i="0" dirty="0">
                          <a:latin typeface="Verdana"/>
                          <a:ea typeface="Times New Roman"/>
                          <a:cs typeface="Arial"/>
                        </a:rPr>
                        <a:t>Control Valve &amp; Choke valve for normal &amp; sever services. </a:t>
                      </a:r>
                      <a:endParaRPr lang="en-US" sz="1200" i="0" dirty="0">
                        <a:latin typeface="Times New Roman"/>
                        <a:ea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5057" name="Rectangle 1"/>
          <p:cNvSpPr>
            <a:spLocks noChangeArrowheads="1"/>
          </p:cNvSpPr>
          <p:nvPr/>
        </p:nvSpPr>
        <p:spPr bwMode="auto">
          <a:xfrm>
            <a:off x="488504" y="5144561"/>
            <a:ext cx="9001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sng" strike="noStrike" cap="none" normalizeH="0" baseline="0" dirty="0" smtClean="0">
                <a:ln>
                  <a:noFill/>
                </a:ln>
                <a:solidFill>
                  <a:schemeClr val="tx1"/>
                </a:solidFill>
                <a:effectLst/>
                <a:latin typeface="Verdana" pitchFamily="34" charset="0"/>
                <a:ea typeface="Times New Roman" pitchFamily="18" charset="0"/>
                <a:cs typeface="Arial" pitchFamily="34" charset="0"/>
              </a:rPr>
              <a:t>Sales Contacts (Direct):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lvl="0" algn="ctr" eaLnBrk="0" fontAlgn="base" hangingPunct="0">
              <a:spcBef>
                <a:spcPct val="0"/>
              </a:spcBef>
              <a:spcAft>
                <a:spcPct val="0"/>
              </a:spcAft>
            </a:pPr>
            <a:r>
              <a:rPr lang="en-US" sz="1100" b="1" dirty="0" smtClean="0">
                <a:latin typeface="Verdana" pitchFamily="34" charset="0"/>
                <a:ea typeface="Times New Roman" pitchFamily="18" charset="0"/>
                <a:cs typeface="Arial" pitchFamily="34" charset="0"/>
              </a:rPr>
              <a:t>Mr. </a:t>
            </a:r>
            <a:r>
              <a:rPr lang="en-US" sz="1100" b="1" dirty="0" err="1" smtClean="0">
                <a:latin typeface="Verdana" pitchFamily="34" charset="0"/>
                <a:ea typeface="Times New Roman" pitchFamily="18" charset="0"/>
                <a:cs typeface="Arial" pitchFamily="34" charset="0"/>
              </a:rPr>
              <a:t>Rakesh</a:t>
            </a:r>
            <a:r>
              <a:rPr lang="en-US" sz="1100" b="1" dirty="0" smtClean="0">
                <a:latin typeface="Verdana" pitchFamily="34" charset="0"/>
                <a:ea typeface="Times New Roman" pitchFamily="18" charset="0"/>
                <a:cs typeface="Arial" pitchFamily="34" charset="0"/>
              </a:rPr>
              <a:t> </a:t>
            </a:r>
            <a:r>
              <a:rPr lang="en-US" sz="1100" b="1" dirty="0" err="1" smtClean="0">
                <a:latin typeface="Verdana" pitchFamily="34" charset="0"/>
                <a:ea typeface="Times New Roman" pitchFamily="18" charset="0"/>
                <a:cs typeface="Arial" pitchFamily="34" charset="0"/>
              </a:rPr>
              <a:t>Ganjoo</a:t>
            </a:r>
            <a:r>
              <a:rPr lang="en-US" sz="1100" b="1" dirty="0" smtClean="0">
                <a:latin typeface="Verdana" pitchFamily="34" charset="0"/>
                <a:ea typeface="Times New Roman" pitchFamily="18" charset="0"/>
                <a:cs typeface="Arial" pitchFamily="34" charset="0"/>
              </a:rPr>
              <a:t> (S &amp; P Manager)</a:t>
            </a:r>
          </a:p>
          <a:p>
            <a:pPr lvl="0" algn="ctr" eaLnBrk="0" fontAlgn="base" hangingPunct="0">
              <a:spcBef>
                <a:spcPct val="0"/>
              </a:spcBef>
              <a:spcAft>
                <a:spcPct val="0"/>
              </a:spcAft>
            </a:pPr>
            <a:r>
              <a:rPr kumimoji="0" lang="en-US" sz="1100" i="0" u="none" strike="noStrike" cap="none" normalizeH="0" baseline="0" dirty="0" smtClean="0">
                <a:ln>
                  <a:noFill/>
                </a:ln>
                <a:solidFill>
                  <a:schemeClr val="tx1"/>
                </a:solidFill>
                <a:effectLst/>
                <a:latin typeface="Verdana" pitchFamily="34" charset="0"/>
                <a:ea typeface="Times New Roman" pitchFamily="18" charset="0"/>
                <a:cs typeface="Arial" pitchFamily="34" charset="0"/>
              </a:rPr>
              <a:t>Phone: +968 24392902 (D);</a:t>
            </a:r>
            <a:r>
              <a:rPr kumimoji="0" lang="en-US" sz="1100" i="0" u="none" strike="noStrike" cap="none" normalizeH="0" dirty="0" smtClean="0">
                <a:ln>
                  <a:noFill/>
                </a:ln>
                <a:solidFill>
                  <a:schemeClr val="tx1"/>
                </a:solidFill>
                <a:effectLst/>
                <a:latin typeface="Verdana" pitchFamily="34" charset="0"/>
                <a:ea typeface="Times New Roman" pitchFamily="18" charset="0"/>
                <a:cs typeface="Arial" pitchFamily="34" charset="0"/>
              </a:rPr>
              <a:t> </a:t>
            </a:r>
            <a:r>
              <a:rPr kumimoji="0" lang="en-US" sz="1100" i="0" u="none" strike="noStrike" cap="none" normalizeH="0" dirty="0" smtClean="0">
                <a:ln>
                  <a:noFill/>
                </a:ln>
                <a:solidFill>
                  <a:schemeClr val="tx1"/>
                </a:solidFill>
                <a:effectLst/>
                <a:latin typeface="Verdana" pitchFamily="34" charset="0"/>
                <a:ea typeface="Times New Roman" pitchFamily="18" charset="0"/>
                <a:cs typeface="Arial" pitchFamily="34" charset="0"/>
                <a:hlinkClick r:id="rId2"/>
              </a:rPr>
              <a:t>sap@gpsoman.com</a:t>
            </a:r>
            <a:endParaRPr kumimoji="0" lang="en-US" sz="1100" i="0" u="none" strike="noStrike" cap="none" normalizeH="0" dirty="0" smtClean="0">
              <a:ln>
                <a:noFill/>
              </a:ln>
              <a:solidFill>
                <a:schemeClr val="tx1"/>
              </a:solidFill>
              <a:effectLst/>
              <a:latin typeface="Verdana" pitchFamily="34" charset="0"/>
              <a:ea typeface="Times New Roman" pitchFamily="18" charset="0"/>
              <a:cs typeface="Arial" pitchFamily="34" charset="0"/>
            </a:endParaRPr>
          </a:p>
          <a:p>
            <a:pPr lvl="0" algn="ctr" eaLnBrk="0" fontAlgn="base" hangingPunct="0">
              <a:spcBef>
                <a:spcPct val="0"/>
              </a:spcBef>
              <a:spcAft>
                <a:spcPct val="0"/>
              </a:spcAft>
            </a:pPr>
            <a:endParaRPr kumimoji="0" lang="en-US" sz="1100" i="0" u="none" strike="noStrike" cap="none" normalizeH="0" baseline="0" dirty="0" smtClean="0">
              <a:ln>
                <a:noFill/>
              </a:ln>
              <a:solidFill>
                <a:schemeClr val="tx1"/>
              </a:solidFill>
              <a:effectLst/>
              <a:latin typeface="Verdana" pitchFamily="34" charset="0"/>
              <a:ea typeface="Times New Roman" pitchFamily="18" charset="0"/>
              <a:cs typeface="Arial" pitchFamily="34" charset="0"/>
            </a:endParaRPr>
          </a:p>
          <a:p>
            <a:pPr lvl="0" algn="ctr" eaLnBrk="0" fontAlgn="base" hangingPunct="0">
              <a:spcBef>
                <a:spcPct val="0"/>
              </a:spcBef>
              <a:spcAft>
                <a:spcPct val="0"/>
              </a:spcAft>
            </a:pPr>
            <a:r>
              <a:rPr kumimoji="0" lang="en-US" sz="1100" b="1" i="0" u="none" strike="noStrike" cap="none" normalizeH="0" baseline="0" dirty="0" smtClean="0">
                <a:ln>
                  <a:noFill/>
                </a:ln>
                <a:solidFill>
                  <a:schemeClr val="tx1"/>
                </a:solidFill>
                <a:effectLst/>
                <a:latin typeface="Verdana" pitchFamily="34" charset="0"/>
                <a:ea typeface="Times New Roman" pitchFamily="18" charset="0"/>
                <a:cs typeface="Arial" pitchFamily="34" charset="0"/>
              </a:rPr>
              <a:t>Mr. Umesh Yadav – A. Sales Manager</a:t>
            </a:r>
            <a:endParaRPr kumimoji="0" lang="en-US" sz="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fr-FR" sz="1100" b="0" i="0" u="none" strike="noStrike" cap="none" normalizeH="0" baseline="0" dirty="0" smtClean="0">
                <a:ln>
                  <a:noFill/>
                </a:ln>
                <a:effectLst/>
                <a:latin typeface="Verdana" pitchFamily="34" charset="0"/>
                <a:ea typeface="Times New Roman" pitchFamily="18" charset="0"/>
                <a:cs typeface="Arial" pitchFamily="34" charset="0"/>
              </a:rPr>
              <a:t>Mob : +968 93208175; yadav@gpsoman.com          </a:t>
            </a:r>
            <a:endParaRPr kumimoji="0" lang="fr-FR" sz="1800" b="0" i="0" u="none" strike="noStrike" cap="none" normalizeH="0" baseline="0" dirty="0" smtClean="0">
              <a:ln>
                <a:noFill/>
              </a:ln>
              <a:effectLst/>
              <a:latin typeface="Arial" pitchFamily="34" charset="0"/>
              <a:cs typeface="Arial" pitchFamily="34" charset="0"/>
            </a:endParaRPr>
          </a:p>
        </p:txBody>
      </p:sp>
      <p:sp>
        <p:nvSpPr>
          <p:cNvPr id="7" name="Rectangle 6"/>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8" name="Picture 7" descr="GPS Logo - 2.jpg.png"/>
          <p:cNvPicPr>
            <a:picLocks noChangeAspect="1"/>
          </p:cNvPicPr>
          <p:nvPr/>
        </p:nvPicPr>
        <p:blipFill>
          <a:blip r:embed="rId3" cstate="print"/>
          <a:stretch>
            <a:fillRect/>
          </a:stretch>
        </p:blipFill>
        <p:spPr>
          <a:xfrm>
            <a:off x="7881960" y="6000768"/>
            <a:ext cx="1723474" cy="718444"/>
          </a:xfrm>
          <a:prstGeom prst="rect">
            <a:avLst/>
          </a:prstGeom>
        </p:spPr>
      </p:pic>
      <p:sp>
        <p:nvSpPr>
          <p:cNvPr id="9" name="Rectangle 8"/>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0512" y="2564904"/>
            <a:ext cx="89154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Investments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 name="Rectangle 5"/>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8" name="Rectangle 7"/>
          <p:cNvSpPr/>
          <p:nvPr/>
        </p:nvSpPr>
        <p:spPr>
          <a:xfrm>
            <a:off x="428497" y="2132857"/>
            <a:ext cx="9477503" cy="598009"/>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28497" y="3335048"/>
            <a:ext cx="9477503" cy="598009"/>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28497" y="4581129"/>
            <a:ext cx="9477503" cy="598009"/>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548680"/>
            <a:ext cx="9906000" cy="576064"/>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09" name="Rectangle 1"/>
          <p:cNvSpPr>
            <a:spLocks noChangeArrowheads="1"/>
          </p:cNvSpPr>
          <p:nvPr/>
        </p:nvSpPr>
        <p:spPr bwMode="auto">
          <a:xfrm>
            <a:off x="154748" y="476672"/>
            <a:ext cx="9513161" cy="472437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720725" marR="0" lvl="0" indent="-185738" algn="l" defTabSz="914400" rtl="0" eaLnBrk="0" fontAlgn="base" latinLnBrk="0" hangingPunct="0">
              <a:spcBef>
                <a:spcPct val="0"/>
              </a:spcBef>
              <a:buClrTx/>
              <a:buSzTx/>
              <a:tabLst/>
            </a:pPr>
            <a:endParaRPr kumimoji="0" lang="en-GB" sz="800" b="0" i="0" u="none" strike="noStrike" cap="none" normalizeH="0" baseline="0" dirty="0" smtClean="0">
              <a:ln>
                <a:noFill/>
              </a:ln>
              <a:solidFill>
                <a:schemeClr val="tx1"/>
              </a:solidFill>
              <a:effectLst/>
              <a:latin typeface="Arial" pitchFamily="34" charset="0"/>
              <a:ea typeface="Calibri" pitchFamily="34" charset="0"/>
              <a:cs typeface="Arial" pitchFamily="34" charset="0"/>
            </a:endParaRPr>
          </a:p>
          <a:p>
            <a:pPr marL="357188" marR="0" lvl="0" indent="-185738" algn="l" defTabSz="914400" rtl="0" eaLnBrk="0" fontAlgn="base" latinLnBrk="0" hangingPunct="0">
              <a:spcBef>
                <a:spcPct val="0"/>
              </a:spcBef>
              <a:buClrTx/>
              <a:buSzTx/>
              <a:tabLst/>
            </a:pPr>
            <a:r>
              <a:rPr lang="en-GB" sz="2000" b="1" dirty="0" smtClean="0">
                <a:latin typeface="Arial" pitchFamily="34" charset="0"/>
                <a:cs typeface="Arial" pitchFamily="34" charset="0"/>
              </a:rPr>
              <a:t>Investments / In Country Value Initiatives:</a:t>
            </a:r>
          </a:p>
          <a:p>
            <a:pPr marL="357188" marR="0" lvl="0" indent="-185738" algn="l" defTabSz="914400" rtl="0" eaLnBrk="0" fontAlgn="base" latinLnBrk="0" hangingPunct="0">
              <a:spcBef>
                <a:spcPct val="0"/>
              </a:spcBef>
              <a:buClrTx/>
              <a:buSzTx/>
              <a:tabLst/>
            </a:pPr>
            <a:endParaRPr lang="en-GB" sz="2000" b="1" dirty="0" smtClean="0">
              <a:latin typeface="Arial" pitchFamily="34" charset="0"/>
              <a:cs typeface="Arial" pitchFamily="34" charset="0"/>
            </a:endParaRPr>
          </a:p>
          <a:p>
            <a:pPr marL="357188" marR="0" lvl="0" indent="-185738" algn="l" defTabSz="914400" rtl="0" eaLnBrk="0" fontAlgn="base" latinLnBrk="0" hangingPunct="0">
              <a:spcBef>
                <a:spcPct val="0"/>
              </a:spcBef>
              <a:buClrTx/>
              <a:buSzTx/>
              <a:tabLst/>
            </a:pPr>
            <a:endParaRPr lang="en-GB" sz="2000" b="1" dirty="0" smtClean="0">
              <a:latin typeface="Arial" pitchFamily="34" charset="0"/>
              <a:cs typeface="Arial" pitchFamily="34" charset="0"/>
            </a:endParaRPr>
          </a:p>
          <a:p>
            <a:pPr marL="357188" marR="0" lvl="0" indent="-185738" algn="l" defTabSz="914400" rtl="0" eaLnBrk="0" fontAlgn="base" latinLnBrk="0" hangingPunct="0">
              <a:spcBef>
                <a:spcPct val="0"/>
              </a:spcBef>
              <a:buClrTx/>
              <a:buSzTx/>
              <a:tabLst/>
            </a:pPr>
            <a:endParaRPr lang="en-GB" dirty="0" smtClean="0">
              <a:latin typeface="Arial" pitchFamily="34" charset="0"/>
              <a:cs typeface="Arial" pitchFamily="34" charset="0"/>
            </a:endParaRPr>
          </a:p>
          <a:p>
            <a:pPr marL="357188" marR="0" lvl="0" indent="-185738" algn="l" defTabSz="914400" rtl="0" eaLnBrk="0" fontAlgn="base" latinLnBrk="0" hangingPunct="0">
              <a:spcBef>
                <a:spcPct val="0"/>
              </a:spcBef>
              <a:buClrTx/>
              <a:buSzTx/>
              <a:tabLst/>
            </a:pPr>
            <a:endParaRPr lang="en-GB" dirty="0" smtClean="0">
              <a:latin typeface="Arial" pitchFamily="34" charset="0"/>
              <a:cs typeface="Arial" pitchFamily="34" charset="0"/>
            </a:endParaRPr>
          </a:p>
          <a:p>
            <a:pPr marL="720725" marR="0" lvl="0" indent="-185738" algn="l" defTabSz="914400" rtl="0" eaLnBrk="0" fontAlgn="base" latinLnBrk="0" hangingPunct="0">
              <a:spcBef>
                <a:spcPct val="0"/>
              </a:spcBef>
              <a:buClrTx/>
              <a:buSzTx/>
              <a:buFontTx/>
              <a:buChar char="•"/>
              <a:tabLst/>
            </a:pPr>
            <a:r>
              <a:rPr kumimoji="0" lang="en-GB" sz="1600" b="0" i="1" u="none" strike="noStrike" cap="none" normalizeH="0" baseline="0" dirty="0" smtClean="0">
                <a:ln>
                  <a:noFill/>
                </a:ln>
                <a:solidFill>
                  <a:schemeClr val="tx1"/>
                </a:solidFill>
                <a:effectLst/>
                <a:latin typeface="Arial" pitchFamily="34" charset="0"/>
                <a:cs typeface="Arial" pitchFamily="34" charset="0"/>
              </a:rPr>
              <a:t>JV with</a:t>
            </a:r>
            <a:r>
              <a:rPr kumimoji="0" lang="en-GB" sz="1600" b="0" i="1" u="none" strike="noStrike" cap="none" normalizeH="0" dirty="0" smtClean="0">
                <a:ln>
                  <a:noFill/>
                </a:ln>
                <a:solidFill>
                  <a:schemeClr val="tx1"/>
                </a:solidFill>
                <a:effectLst/>
                <a:latin typeface="Arial" pitchFamily="34" charset="0"/>
                <a:cs typeface="Arial" pitchFamily="34" charset="0"/>
              </a:rPr>
              <a:t> NOV to manufacture High Pressure GRE Pipes &amp; Fittings in Oman</a:t>
            </a:r>
          </a:p>
          <a:p>
            <a:pPr marL="720725" marR="0" lvl="0" indent="-185738" algn="l" defTabSz="914400" rtl="0" eaLnBrk="0" fontAlgn="base" latinLnBrk="0" hangingPunct="0">
              <a:spcBef>
                <a:spcPct val="0"/>
              </a:spcBef>
              <a:buClrTx/>
              <a:buSzTx/>
              <a:tabLst/>
            </a:pPr>
            <a:endParaRPr lang="en-GB" sz="500" dirty="0" smtClean="0">
              <a:latin typeface="Arial" pitchFamily="34" charset="0"/>
              <a:cs typeface="Arial" pitchFamily="34" charset="0"/>
            </a:endParaRPr>
          </a:p>
          <a:p>
            <a:pPr marL="720725" marR="0" lvl="0" indent="-185738" algn="r" defTabSz="914400" rtl="0" eaLnBrk="0" fontAlgn="base" latinLnBrk="0" hangingPunct="0">
              <a:spcBef>
                <a:spcPct val="0"/>
              </a:spcBef>
              <a:buClrTx/>
              <a:buSzTx/>
              <a:tabLst/>
            </a:pPr>
            <a:r>
              <a:rPr kumimoji="0" lang="en-GB" b="1" i="0" u="none" strike="noStrike" cap="none" normalizeH="0" dirty="0" smtClean="0">
                <a:ln>
                  <a:noFill/>
                </a:ln>
                <a:solidFill>
                  <a:schemeClr val="tx1"/>
                </a:solidFill>
                <a:effectLst/>
                <a:latin typeface="Arial" pitchFamily="34" charset="0"/>
                <a:cs typeface="Arial" pitchFamily="34" charset="0"/>
              </a:rPr>
              <a:t>	</a:t>
            </a:r>
            <a:r>
              <a:rPr kumimoji="0" lang="en-GB" b="1" i="0" u="none" strike="noStrike" cap="none" normalizeH="0" dirty="0" err="1" smtClean="0">
                <a:ln>
                  <a:noFill/>
                </a:ln>
                <a:solidFill>
                  <a:schemeClr val="tx1"/>
                </a:solidFill>
                <a:effectLst/>
                <a:latin typeface="Arial" pitchFamily="34" charset="0"/>
                <a:cs typeface="Arial" pitchFamily="34" charset="0"/>
              </a:rPr>
              <a:t>Fiber</a:t>
            </a:r>
            <a:r>
              <a:rPr kumimoji="0" lang="en-GB" b="1" i="0" u="none" strike="noStrike" cap="none" normalizeH="0" dirty="0" smtClean="0">
                <a:ln>
                  <a:noFill/>
                </a:ln>
                <a:solidFill>
                  <a:schemeClr val="tx1"/>
                </a:solidFill>
                <a:effectLst/>
                <a:latin typeface="Arial" pitchFamily="34" charset="0"/>
                <a:cs typeface="Arial" pitchFamily="34" charset="0"/>
              </a:rPr>
              <a:t> Glass Systems Oman LLC</a:t>
            </a:r>
          </a:p>
          <a:p>
            <a:pPr marL="720725" marR="0" lvl="0" indent="-185738" algn="l" defTabSz="914400" rtl="0" eaLnBrk="0" fontAlgn="base" latinLnBrk="0" hangingPunct="0">
              <a:spcBef>
                <a:spcPct val="0"/>
              </a:spcBef>
              <a:buClrTx/>
              <a:buSzTx/>
              <a:buFontTx/>
              <a:buChar char="•"/>
              <a:tabLst/>
            </a:pPr>
            <a:endParaRPr kumimoji="0" lang="en-GB" sz="2000" b="0" i="0" u="none" strike="noStrike" cap="none" normalizeH="0" dirty="0" smtClean="0">
              <a:ln>
                <a:noFill/>
              </a:ln>
              <a:solidFill>
                <a:schemeClr val="tx1"/>
              </a:solidFill>
              <a:effectLst/>
              <a:latin typeface="Arial" pitchFamily="34" charset="0"/>
              <a:cs typeface="Arial" pitchFamily="34" charset="0"/>
            </a:endParaRPr>
          </a:p>
          <a:p>
            <a:pPr marL="720725" marR="0" lvl="0" indent="-185738" algn="l" defTabSz="914400" rtl="0" eaLnBrk="0" fontAlgn="base" latinLnBrk="0" hangingPunct="0">
              <a:spcBef>
                <a:spcPct val="0"/>
              </a:spcBef>
              <a:buClrTx/>
              <a:buSzTx/>
              <a:buFontTx/>
              <a:buChar char="•"/>
              <a:tabLst/>
            </a:pPr>
            <a:endParaRPr kumimoji="0" lang="en-GB" sz="2000" b="0" i="0" u="none" strike="noStrike" cap="none" normalizeH="0" dirty="0" smtClean="0">
              <a:ln>
                <a:noFill/>
              </a:ln>
              <a:solidFill>
                <a:schemeClr val="tx1"/>
              </a:solidFill>
              <a:effectLst/>
              <a:latin typeface="Arial" pitchFamily="34" charset="0"/>
              <a:cs typeface="Arial" pitchFamily="34" charset="0"/>
            </a:endParaRPr>
          </a:p>
          <a:p>
            <a:pPr marL="720725" marR="0" lvl="0" indent="-185738" algn="l" defTabSz="914400" rtl="0" eaLnBrk="0" fontAlgn="base" latinLnBrk="0" hangingPunct="0">
              <a:spcBef>
                <a:spcPct val="0"/>
              </a:spcBef>
              <a:buClrTx/>
              <a:buSzTx/>
              <a:buFontTx/>
              <a:buChar char="•"/>
              <a:tabLst/>
            </a:pPr>
            <a:r>
              <a:rPr lang="en-GB" sz="1600" i="1" baseline="0" dirty="0" smtClean="0">
                <a:latin typeface="Arial" pitchFamily="34" charset="0"/>
                <a:cs typeface="Arial" pitchFamily="34" charset="0"/>
              </a:rPr>
              <a:t>JV with Vadnais</a:t>
            </a:r>
            <a:r>
              <a:rPr lang="en-GB" sz="1600" i="1" dirty="0" smtClean="0">
                <a:latin typeface="Arial" pitchFamily="34" charset="0"/>
                <a:cs typeface="Arial" pitchFamily="34" charset="0"/>
              </a:rPr>
              <a:t> to create first Omani Micro-tunnelling company</a:t>
            </a:r>
          </a:p>
          <a:p>
            <a:pPr marL="720725" marR="0" lvl="0" indent="-185738" algn="l" defTabSz="914400" rtl="0" eaLnBrk="0" fontAlgn="base" latinLnBrk="0" hangingPunct="0">
              <a:spcBef>
                <a:spcPct val="0"/>
              </a:spcBef>
              <a:buClrTx/>
              <a:buSzTx/>
              <a:tabLst/>
            </a:pPr>
            <a:r>
              <a:rPr lang="en-GB" sz="500" dirty="0" smtClean="0">
                <a:latin typeface="Arial" pitchFamily="34" charset="0"/>
                <a:cs typeface="Arial" pitchFamily="34" charset="0"/>
              </a:rPr>
              <a:t>	</a:t>
            </a:r>
          </a:p>
          <a:p>
            <a:pPr marL="720725" marR="0" lvl="0" indent="-185738" algn="r" defTabSz="914400" rtl="0" eaLnBrk="0" fontAlgn="base" latinLnBrk="0" hangingPunct="0">
              <a:spcBef>
                <a:spcPct val="0"/>
              </a:spcBef>
              <a:buClrTx/>
              <a:buSzTx/>
              <a:tabLst/>
            </a:pPr>
            <a:r>
              <a:rPr lang="en-GB" dirty="0" smtClean="0">
                <a:latin typeface="Arial" pitchFamily="34" charset="0"/>
                <a:cs typeface="Arial" pitchFamily="34" charset="0"/>
              </a:rPr>
              <a:t>	</a:t>
            </a:r>
            <a:r>
              <a:rPr lang="en-GB" b="1" dirty="0" smtClean="0">
                <a:latin typeface="Arial" pitchFamily="34" charset="0"/>
                <a:cs typeface="Arial" pitchFamily="34" charset="0"/>
              </a:rPr>
              <a:t>Vadnais Middle East LLC</a:t>
            </a:r>
          </a:p>
          <a:p>
            <a:pPr marL="720725" marR="0" lvl="0" indent="-185738" algn="l" defTabSz="914400" rtl="0" eaLnBrk="0" fontAlgn="base" latinLnBrk="0" hangingPunct="0">
              <a:spcBef>
                <a:spcPct val="0"/>
              </a:spcBef>
              <a:buClrTx/>
              <a:buSzTx/>
              <a:buFontTx/>
              <a:buChar char="•"/>
              <a:tabLst/>
            </a:pPr>
            <a:endParaRPr lang="en-GB" sz="2000" dirty="0" smtClean="0">
              <a:latin typeface="Arial" pitchFamily="34" charset="0"/>
              <a:cs typeface="Arial" pitchFamily="34" charset="0"/>
            </a:endParaRPr>
          </a:p>
          <a:p>
            <a:pPr marL="720725" marR="0" lvl="0" indent="-185738" algn="l" defTabSz="914400" rtl="0" eaLnBrk="0" fontAlgn="base" latinLnBrk="0" hangingPunct="0">
              <a:spcBef>
                <a:spcPct val="0"/>
              </a:spcBef>
              <a:buClrTx/>
              <a:buSzTx/>
              <a:buFontTx/>
              <a:buChar char="•"/>
              <a:tabLst/>
            </a:pPr>
            <a:endParaRPr lang="en-GB" sz="2000" baseline="0" dirty="0" smtClean="0">
              <a:latin typeface="Arial" pitchFamily="34" charset="0"/>
              <a:cs typeface="Arial" pitchFamily="34" charset="0"/>
            </a:endParaRPr>
          </a:p>
          <a:p>
            <a:pPr marL="720725" marR="0" lvl="0" indent="-185738" algn="l" defTabSz="914400" rtl="0" eaLnBrk="0" fontAlgn="base" latinLnBrk="0" hangingPunct="0">
              <a:spcBef>
                <a:spcPct val="0"/>
              </a:spcBef>
              <a:buClrTx/>
              <a:buSzTx/>
              <a:buFontTx/>
              <a:buChar char="•"/>
              <a:tabLst/>
            </a:pPr>
            <a:r>
              <a:rPr kumimoji="0" lang="en-GB" sz="1600" b="0" i="1" u="none" strike="noStrike" cap="none" normalizeH="0" dirty="0" smtClean="0">
                <a:ln>
                  <a:noFill/>
                </a:ln>
                <a:solidFill>
                  <a:schemeClr val="tx1"/>
                </a:solidFill>
                <a:effectLst/>
                <a:latin typeface="Arial" pitchFamily="34" charset="0"/>
                <a:cs typeface="Arial" pitchFamily="34" charset="0"/>
              </a:rPr>
              <a:t>One of the largest Structural Fabrication Facilities </a:t>
            </a:r>
          </a:p>
          <a:p>
            <a:pPr marL="720725" marR="0" lvl="0" indent="-185738" algn="l" defTabSz="914400" rtl="0" eaLnBrk="0" fontAlgn="base" latinLnBrk="0" hangingPunct="0">
              <a:spcBef>
                <a:spcPct val="0"/>
              </a:spcBef>
              <a:buClrTx/>
              <a:buSzTx/>
              <a:tabLst/>
            </a:pPr>
            <a:r>
              <a:rPr lang="en-GB" sz="500" dirty="0" smtClean="0">
                <a:latin typeface="Arial" pitchFamily="34" charset="0"/>
                <a:cs typeface="Arial" pitchFamily="34" charset="0"/>
              </a:rPr>
              <a:t>	</a:t>
            </a:r>
          </a:p>
          <a:p>
            <a:pPr marL="720725" marR="0" lvl="0" indent="-185738" algn="r" defTabSz="914400" rtl="0" eaLnBrk="0" fontAlgn="base" latinLnBrk="0" hangingPunct="0">
              <a:spcBef>
                <a:spcPct val="0"/>
              </a:spcBef>
              <a:buClrTx/>
              <a:buSzTx/>
              <a:tabLst/>
            </a:pPr>
            <a:r>
              <a:rPr kumimoji="0" lang="en-GB" b="0" i="0" u="none" strike="noStrike" cap="none" normalizeH="0" dirty="0" smtClean="0">
                <a:ln>
                  <a:noFill/>
                </a:ln>
                <a:solidFill>
                  <a:schemeClr val="tx1"/>
                </a:solidFill>
                <a:effectLst/>
                <a:latin typeface="Arial" pitchFamily="34" charset="0"/>
                <a:cs typeface="Arial" pitchFamily="34" charset="0"/>
              </a:rPr>
              <a:t>	</a:t>
            </a:r>
            <a:r>
              <a:rPr kumimoji="0" lang="en-GB" b="1" i="0" u="none" strike="noStrike" cap="none" normalizeH="0" dirty="0" err="1" smtClean="0">
                <a:ln>
                  <a:noFill/>
                </a:ln>
                <a:solidFill>
                  <a:schemeClr val="tx1"/>
                </a:solidFill>
                <a:effectLst/>
                <a:latin typeface="Arial" pitchFamily="34" charset="0"/>
                <a:cs typeface="Arial" pitchFamily="34" charset="0"/>
              </a:rPr>
              <a:t>Dhofar</a:t>
            </a:r>
            <a:r>
              <a:rPr kumimoji="0" lang="en-GB" b="1" i="0" u="none" strike="noStrike" cap="none" normalizeH="0" dirty="0" smtClean="0">
                <a:ln>
                  <a:noFill/>
                </a:ln>
                <a:solidFill>
                  <a:schemeClr val="tx1"/>
                </a:solidFill>
                <a:effectLst/>
                <a:latin typeface="Arial" pitchFamily="34" charset="0"/>
                <a:cs typeface="Arial" pitchFamily="34" charset="0"/>
              </a:rPr>
              <a:t> Structural and Iron Industries LLC</a:t>
            </a:r>
            <a:endParaRPr kumimoji="0" lang="en-GB" sz="2800" b="1" i="0" u="none" strike="noStrike" cap="none" normalizeH="0" baseline="0" dirty="0" smtClean="0">
              <a:ln>
                <a:noFill/>
              </a:ln>
              <a:solidFill>
                <a:schemeClr val="tx1"/>
              </a:solidFill>
              <a:effectLst/>
              <a:latin typeface="Arial" pitchFamily="34" charset="0"/>
              <a:cs typeface="Arial" pitchFamily="34" charset="0"/>
            </a:endParaRPr>
          </a:p>
        </p:txBody>
      </p:sp>
      <p:pic>
        <p:nvPicPr>
          <p:cNvPr id="10" name="Picture 9"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9437"/>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026" name="Picture 2" descr="http://www.gpsoman.com/uploads/gpsoman/company-structure1.jpg"/>
          <p:cNvPicPr>
            <a:picLocks noChangeAspect="1" noChangeArrowheads="1"/>
          </p:cNvPicPr>
          <p:nvPr/>
        </p:nvPicPr>
        <p:blipFill>
          <a:blip r:embed="rId2" cstate="print"/>
          <a:srcRect b="18452"/>
          <a:stretch>
            <a:fillRect/>
          </a:stretch>
        </p:blipFill>
        <p:spPr bwMode="auto">
          <a:xfrm>
            <a:off x="0" y="908720"/>
            <a:ext cx="9906000" cy="4968552"/>
          </a:xfrm>
          <a:prstGeom prst="rect">
            <a:avLst/>
          </a:prstGeom>
          <a:noFill/>
        </p:spPr>
      </p:pic>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 name="Rectangle 5"/>
          <p:cNvSpPr/>
          <p:nvPr/>
        </p:nvSpPr>
        <p:spPr>
          <a:xfrm>
            <a:off x="0" y="368089"/>
            <a:ext cx="9906000" cy="360040"/>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effectLst>
                  <a:outerShdw blurRad="38100" dist="38100" dir="2700000" algn="tl">
                    <a:srgbClr val="000000">
                      <a:alpha val="43137"/>
                    </a:srgbClr>
                  </a:outerShdw>
                </a:effectLst>
              </a:rPr>
              <a:t>Operational Structure</a:t>
            </a:r>
            <a:endParaRPr lang="en-US" dirty="0">
              <a:solidFill>
                <a:schemeClr val="tx1"/>
              </a:solidFill>
              <a:effectLst>
                <a:outerShdw blurRad="38100" dist="38100" dir="2700000" algn="tl">
                  <a:srgbClr val="000000">
                    <a:alpha val="43137"/>
                  </a:srgbClr>
                </a:outerShdw>
              </a:effectLst>
            </a:endParaRPr>
          </a:p>
        </p:txBody>
      </p:sp>
      <p:sp>
        <p:nvSpPr>
          <p:cNvPr id="9" name="Rectangle 8"/>
          <p:cNvSpPr/>
          <p:nvPr/>
        </p:nvSpPr>
        <p:spPr>
          <a:xfrm>
            <a:off x="0" y="836712"/>
            <a:ext cx="9906000" cy="7200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0" name="Rectangle 9"/>
          <p:cNvSpPr/>
          <p:nvPr/>
        </p:nvSpPr>
        <p:spPr>
          <a:xfrm>
            <a:off x="0" y="5865281"/>
            <a:ext cx="9906000" cy="839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1" name="Picture 10" descr="GPS Logo - 2.jpg.png"/>
          <p:cNvPicPr>
            <a:picLocks noChangeAspect="1"/>
          </p:cNvPicPr>
          <p:nvPr/>
        </p:nvPicPr>
        <p:blipFill>
          <a:blip r:embed="rId3"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6953"/>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2" name="Rectangle 11"/>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14" name="Group 31"/>
          <p:cNvGrpSpPr/>
          <p:nvPr/>
        </p:nvGrpSpPr>
        <p:grpSpPr>
          <a:xfrm>
            <a:off x="1598628" y="1774733"/>
            <a:ext cx="6708745" cy="3022421"/>
            <a:chOff x="1241394" y="6330967"/>
            <a:chExt cx="4773370" cy="1622125"/>
          </a:xfrm>
        </p:grpSpPr>
        <p:grpSp>
          <p:nvGrpSpPr>
            <p:cNvPr id="16" name="Group 22"/>
            <p:cNvGrpSpPr/>
            <p:nvPr/>
          </p:nvGrpSpPr>
          <p:grpSpPr>
            <a:xfrm>
              <a:off x="1984638" y="6330967"/>
              <a:ext cx="3253066" cy="720123"/>
              <a:chOff x="2845099" y="5511776"/>
              <a:chExt cx="3253066" cy="720123"/>
            </a:xfrm>
          </p:grpSpPr>
          <p:pic>
            <p:nvPicPr>
              <p:cNvPr id="18" name="Picture 0" descr="Graphic1.bmp"/>
              <p:cNvPicPr>
                <a:picLocks noChangeAspect="1" noChangeArrowheads="1"/>
              </p:cNvPicPr>
              <p:nvPr/>
            </p:nvPicPr>
            <p:blipFill>
              <a:blip r:embed="rId2" cstate="print">
                <a:clrChange>
                  <a:clrFrom>
                    <a:srgbClr val="FFFFFF"/>
                  </a:clrFrom>
                  <a:clrTo>
                    <a:srgbClr val="FFFFFF">
                      <a:alpha val="0"/>
                    </a:srgbClr>
                  </a:clrTo>
                </a:clrChange>
              </a:blip>
              <a:srcRect r="88193" b="9677"/>
              <a:stretch>
                <a:fillRect/>
              </a:stretch>
            </p:blipFill>
            <p:spPr bwMode="auto">
              <a:xfrm>
                <a:off x="3658366" y="5511776"/>
                <a:ext cx="1575704" cy="483563"/>
              </a:xfrm>
              <a:prstGeom prst="rect">
                <a:avLst/>
              </a:prstGeom>
              <a:noFill/>
              <a:ln w="9525" algn="ctr">
                <a:miter lim="800000"/>
                <a:headEnd/>
                <a:tailEnd/>
              </a:ln>
            </p:spPr>
          </p:pic>
          <p:pic>
            <p:nvPicPr>
              <p:cNvPr id="19" name="Picture 0" descr="Graphic1.bmp"/>
              <p:cNvPicPr>
                <a:picLocks noChangeAspect="1" noChangeArrowheads="1"/>
              </p:cNvPicPr>
              <p:nvPr/>
            </p:nvPicPr>
            <p:blipFill>
              <a:blip r:embed="rId3" cstate="print">
                <a:clrChange>
                  <a:clrFrom>
                    <a:srgbClr val="FFFFFF"/>
                  </a:clrFrom>
                  <a:clrTo>
                    <a:srgbClr val="FFFFFF">
                      <a:alpha val="0"/>
                    </a:srgbClr>
                  </a:clrTo>
                </a:clrChange>
              </a:blip>
              <a:srcRect l="12943" t="-6451"/>
              <a:stretch>
                <a:fillRect/>
              </a:stretch>
            </p:blipFill>
            <p:spPr bwMode="auto">
              <a:xfrm>
                <a:off x="2845099" y="6033678"/>
                <a:ext cx="3253066" cy="198221"/>
              </a:xfrm>
              <a:prstGeom prst="rect">
                <a:avLst/>
              </a:prstGeom>
              <a:noFill/>
              <a:ln w="9525" algn="ctr">
                <a:miter lim="800000"/>
                <a:headEnd/>
                <a:tailEnd/>
              </a:ln>
            </p:spPr>
          </p:pic>
        </p:grpSp>
        <p:sp>
          <p:nvSpPr>
            <p:cNvPr id="17" name="TextBox 16"/>
            <p:cNvSpPr txBox="1"/>
            <p:nvPr/>
          </p:nvSpPr>
          <p:spPr>
            <a:xfrm>
              <a:off x="1241394" y="7077623"/>
              <a:ext cx="4773370" cy="875469"/>
            </a:xfrm>
            <a:prstGeom prst="rect">
              <a:avLst/>
            </a:prstGeom>
            <a:noFill/>
          </p:spPr>
          <p:txBody>
            <a:bodyPr wrap="square" rtlCol="0">
              <a:spAutoFit/>
            </a:bodyPr>
            <a:lstStyle/>
            <a:p>
              <a:pPr algn="ctr"/>
              <a:r>
                <a:rPr lang="en-GB" sz="2000" dirty="0" smtClean="0"/>
                <a:t>A Joint Venture between </a:t>
              </a:r>
            </a:p>
            <a:p>
              <a:pPr algn="ctr"/>
              <a:r>
                <a:rPr lang="en-GB" sz="2000" b="1" dirty="0" smtClean="0"/>
                <a:t>Fiber Glass Systems of USA </a:t>
              </a:r>
            </a:p>
            <a:p>
              <a:pPr algn="ctr"/>
              <a:r>
                <a:rPr lang="en-GB" sz="2000" dirty="0" smtClean="0"/>
                <a:t>(an NOV Company)</a:t>
              </a:r>
            </a:p>
            <a:p>
              <a:pPr algn="ctr"/>
              <a:r>
                <a:rPr lang="en-GB" sz="2000" dirty="0" smtClean="0"/>
                <a:t>and </a:t>
              </a:r>
              <a:r>
                <a:rPr lang="en-GB" sz="2000" b="1" dirty="0" smtClean="0"/>
                <a:t>GPS Oman </a:t>
              </a:r>
              <a:r>
                <a:rPr lang="en-GB" sz="2000" dirty="0" smtClean="0"/>
                <a:t>for </a:t>
              </a:r>
            </a:p>
            <a:p>
              <a:pPr algn="ctr"/>
              <a:r>
                <a:rPr lang="en-GB" sz="2000" dirty="0" smtClean="0"/>
                <a:t>Manufacturing of GRE High Pressure Pipes and Fittings</a:t>
              </a:r>
              <a:endParaRPr lang="en-GB" sz="2000" dirty="0"/>
            </a:p>
          </p:txBody>
        </p:sp>
      </p:grpSp>
      <p:pic>
        <p:nvPicPr>
          <p:cNvPr id="10" name="Picture 9"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6484"/>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44" name="TextBox 43"/>
          <p:cNvSpPr txBox="1"/>
          <p:nvPr/>
        </p:nvSpPr>
        <p:spPr>
          <a:xfrm>
            <a:off x="2166919" y="5222489"/>
            <a:ext cx="5357850" cy="707886"/>
          </a:xfrm>
          <a:prstGeom prst="rect">
            <a:avLst/>
          </a:prstGeom>
          <a:noFill/>
        </p:spPr>
        <p:txBody>
          <a:bodyPr wrap="square" rtlCol="0">
            <a:spAutoFit/>
          </a:bodyPr>
          <a:lstStyle/>
          <a:p>
            <a:pPr algn="ctr"/>
            <a:r>
              <a:rPr lang="en-GB" sz="2000" dirty="0" smtClean="0"/>
              <a:t>Major Shareholder</a:t>
            </a:r>
          </a:p>
          <a:p>
            <a:pPr algn="ctr"/>
            <a:r>
              <a:rPr lang="en-GB" sz="2000" dirty="0" smtClean="0"/>
              <a:t>One of the largest Fabrication Facilities in Oman</a:t>
            </a:r>
            <a:endParaRPr lang="en-GB" sz="2000" dirty="0"/>
          </a:p>
        </p:txBody>
      </p:sp>
      <p:grpSp>
        <p:nvGrpSpPr>
          <p:cNvPr id="16" name="Group 15"/>
          <p:cNvGrpSpPr/>
          <p:nvPr/>
        </p:nvGrpSpPr>
        <p:grpSpPr>
          <a:xfrm>
            <a:off x="2924775" y="4077073"/>
            <a:ext cx="3657773" cy="1152128"/>
            <a:chOff x="323528" y="3789040"/>
            <a:chExt cx="3376406" cy="1152128"/>
          </a:xfrm>
        </p:grpSpPr>
        <p:pic>
          <p:nvPicPr>
            <p:cNvPr id="3076" name="Picture 4" descr="Image result for dhofar structures and iron industries llc"/>
            <p:cNvPicPr>
              <a:picLocks noChangeAspect="1" noChangeArrowheads="1"/>
            </p:cNvPicPr>
            <p:nvPr/>
          </p:nvPicPr>
          <p:blipFill>
            <a:blip r:embed="rId2" cstate="print">
              <a:clrChange>
                <a:clrFrom>
                  <a:srgbClr val="FFFFFF"/>
                </a:clrFrom>
                <a:clrTo>
                  <a:srgbClr val="FFFFFF">
                    <a:alpha val="0"/>
                  </a:srgbClr>
                </a:clrTo>
              </a:clrChange>
              <a:duotone>
                <a:prstClr val="black"/>
                <a:schemeClr val="accent5">
                  <a:tint val="45000"/>
                  <a:satMod val="400000"/>
                </a:schemeClr>
              </a:duotone>
            </a:blip>
            <a:srcRect/>
            <a:stretch>
              <a:fillRect/>
            </a:stretch>
          </p:blipFill>
          <p:spPr bwMode="auto">
            <a:xfrm>
              <a:off x="323528" y="3789040"/>
              <a:ext cx="1296144" cy="1152128"/>
            </a:xfrm>
            <a:prstGeom prst="rect">
              <a:avLst/>
            </a:prstGeom>
            <a:noFill/>
          </p:spPr>
        </p:pic>
        <p:sp>
          <p:nvSpPr>
            <p:cNvPr id="14" name="TextBox 13"/>
            <p:cNvSpPr txBox="1"/>
            <p:nvPr/>
          </p:nvSpPr>
          <p:spPr>
            <a:xfrm>
              <a:off x="1475656" y="4077072"/>
              <a:ext cx="2224278" cy="707886"/>
            </a:xfrm>
            <a:prstGeom prst="rect">
              <a:avLst/>
            </a:prstGeom>
            <a:noFill/>
          </p:spPr>
          <p:txBody>
            <a:bodyPr wrap="none" rtlCol="0">
              <a:spAutoFit/>
            </a:bodyPr>
            <a:lstStyle/>
            <a:p>
              <a:r>
                <a:rPr lang="en-US" sz="2000" b="1" dirty="0" err="1" smtClean="0">
                  <a:ln>
                    <a:solidFill>
                      <a:schemeClr val="tx2">
                        <a:lumMod val="75000"/>
                      </a:schemeClr>
                    </a:solidFill>
                  </a:ln>
                  <a:solidFill>
                    <a:schemeClr val="accent5">
                      <a:lumMod val="50000"/>
                    </a:schemeClr>
                  </a:solidFill>
                  <a:latin typeface="ITC Avant Garde Gothic" pitchFamily="34" charset="0"/>
                </a:rPr>
                <a:t>Dhofar</a:t>
              </a:r>
              <a:r>
                <a:rPr lang="en-US" sz="2000" b="1" dirty="0" smtClean="0">
                  <a:ln>
                    <a:solidFill>
                      <a:schemeClr val="tx2">
                        <a:lumMod val="75000"/>
                      </a:schemeClr>
                    </a:solidFill>
                  </a:ln>
                  <a:solidFill>
                    <a:schemeClr val="accent5">
                      <a:lumMod val="50000"/>
                    </a:schemeClr>
                  </a:solidFill>
                  <a:latin typeface="ITC Avant Garde Gothic" pitchFamily="34" charset="0"/>
                </a:rPr>
                <a:t> Structure &amp;</a:t>
              </a:r>
            </a:p>
            <a:p>
              <a:r>
                <a:rPr lang="en-US" sz="2000" b="1" dirty="0" smtClean="0">
                  <a:ln>
                    <a:solidFill>
                      <a:schemeClr val="tx2">
                        <a:lumMod val="75000"/>
                      </a:schemeClr>
                    </a:solidFill>
                  </a:ln>
                  <a:solidFill>
                    <a:schemeClr val="accent5">
                      <a:lumMod val="50000"/>
                    </a:schemeClr>
                  </a:solidFill>
                  <a:latin typeface="ITC Avant Garde Gothic" pitchFamily="34" charset="0"/>
                </a:rPr>
                <a:t>Iron Industries LLC</a:t>
              </a:r>
              <a:endParaRPr lang="en-US" sz="2000" b="1" dirty="0">
                <a:ln>
                  <a:solidFill>
                    <a:schemeClr val="tx2">
                      <a:lumMod val="75000"/>
                    </a:schemeClr>
                  </a:solidFill>
                </a:ln>
                <a:solidFill>
                  <a:schemeClr val="accent5">
                    <a:lumMod val="50000"/>
                  </a:schemeClr>
                </a:solidFill>
                <a:latin typeface="ITC Avant Garde Gothic" pitchFamily="34" charset="0"/>
              </a:endParaRPr>
            </a:p>
          </p:txBody>
        </p:sp>
      </p:grpSp>
      <p:sp>
        <p:nvSpPr>
          <p:cNvPr id="18" name="Rectangle 17"/>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19" name="Group 28"/>
          <p:cNvGrpSpPr/>
          <p:nvPr/>
        </p:nvGrpSpPr>
        <p:grpSpPr>
          <a:xfrm>
            <a:off x="166656" y="1052737"/>
            <a:ext cx="9572692" cy="2496249"/>
            <a:chOff x="1779772" y="4446475"/>
            <a:chExt cx="3600400" cy="1244843"/>
          </a:xfrm>
        </p:grpSpPr>
        <p:pic>
          <p:nvPicPr>
            <p:cNvPr id="20" name="Picture 19" descr="Vadnais Logo.jpg"/>
            <p:cNvPicPr>
              <a:picLocks noChangeAspect="1"/>
            </p:cNvPicPr>
            <p:nvPr/>
          </p:nvPicPr>
          <p:blipFill>
            <a:blip r:embed="rId3" cstate="print">
              <a:clrChange>
                <a:clrFrom>
                  <a:srgbClr val="FFFFFF"/>
                </a:clrFrom>
                <a:clrTo>
                  <a:srgbClr val="FFFFFF">
                    <a:alpha val="0"/>
                  </a:srgbClr>
                </a:clrTo>
              </a:clrChange>
            </a:blip>
            <a:stretch>
              <a:fillRect/>
            </a:stretch>
          </p:blipFill>
          <p:spPr>
            <a:xfrm>
              <a:off x="3001450" y="4446475"/>
              <a:ext cx="1196501" cy="575398"/>
            </a:xfrm>
            <a:prstGeom prst="rect">
              <a:avLst/>
            </a:prstGeom>
          </p:spPr>
        </p:pic>
        <p:sp>
          <p:nvSpPr>
            <p:cNvPr id="21" name="TextBox 20"/>
            <p:cNvSpPr txBox="1"/>
            <p:nvPr/>
          </p:nvSpPr>
          <p:spPr>
            <a:xfrm>
              <a:off x="1779772" y="5031338"/>
              <a:ext cx="3600400" cy="659980"/>
            </a:xfrm>
            <a:prstGeom prst="rect">
              <a:avLst/>
            </a:prstGeom>
            <a:noFill/>
          </p:spPr>
          <p:txBody>
            <a:bodyPr wrap="square" rtlCol="0">
              <a:spAutoFit/>
            </a:bodyPr>
            <a:lstStyle/>
            <a:p>
              <a:pPr algn="ctr"/>
              <a:r>
                <a:rPr lang="en-GB" sz="2000" dirty="0" smtClean="0"/>
                <a:t>A Joint Venture between </a:t>
              </a:r>
            </a:p>
            <a:p>
              <a:pPr algn="ctr"/>
              <a:r>
                <a:rPr lang="en-GB" sz="2000" b="1" dirty="0" smtClean="0"/>
                <a:t>Vadnais Incorporated, USA </a:t>
              </a:r>
              <a:r>
                <a:rPr lang="en-GB" sz="2000" dirty="0" smtClean="0"/>
                <a:t>&amp; Partners,</a:t>
              </a:r>
            </a:p>
            <a:p>
              <a:pPr algn="ctr"/>
              <a:r>
                <a:rPr lang="en-GB" sz="2000" dirty="0" smtClean="0"/>
                <a:t>and </a:t>
              </a:r>
              <a:r>
                <a:rPr lang="en-GB" sz="2000" b="1" dirty="0" smtClean="0"/>
                <a:t>GPS Oman </a:t>
              </a:r>
            </a:p>
            <a:p>
              <a:pPr algn="ctr"/>
              <a:r>
                <a:rPr lang="en-GB" sz="2000" dirty="0" smtClean="0"/>
                <a:t>for activities related to specialist micro-tunnelling</a:t>
              </a:r>
              <a:endParaRPr lang="en-GB" sz="2000" dirty="0"/>
            </a:p>
          </p:txBody>
        </p:sp>
      </p:grpSp>
      <p:pic>
        <p:nvPicPr>
          <p:cNvPr id="22" name="Picture 21"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7563"/>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394740"/>
            <a:ext cx="9906000"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56833" y="395372"/>
            <a:ext cx="5538760" cy="369332"/>
          </a:xfrm>
          <a:prstGeom prst="rect">
            <a:avLst/>
          </a:prstGeom>
          <a:noFill/>
        </p:spPr>
        <p:txBody>
          <a:bodyPr wrap="none" rtlCol="0">
            <a:spAutoFit/>
          </a:bodyPr>
          <a:lstStyle/>
          <a:p>
            <a:r>
              <a:rPr lang="en-US" dirty="0" err="1" smtClean="0"/>
              <a:t>Dhofar</a:t>
            </a:r>
            <a:r>
              <a:rPr lang="en-US" dirty="0" smtClean="0"/>
              <a:t> Structures and Iron Industries LLC, </a:t>
            </a:r>
            <a:r>
              <a:rPr lang="en-US" dirty="0" err="1" smtClean="0"/>
              <a:t>Dhofar</a:t>
            </a:r>
            <a:r>
              <a:rPr lang="en-US" dirty="0" smtClean="0"/>
              <a:t>, </a:t>
            </a:r>
            <a:r>
              <a:rPr lang="en-US" dirty="0" err="1" smtClean="0"/>
              <a:t>Salalah</a:t>
            </a:r>
            <a:endParaRPr lang="en-US" dirty="0" smtClean="0"/>
          </a:p>
        </p:txBody>
      </p:sp>
      <p:pic>
        <p:nvPicPr>
          <p:cNvPr id="2056" name="Picture 8" descr="bg2"/>
          <p:cNvPicPr>
            <a:picLocks noChangeAspect="1" noChangeArrowheads="1"/>
          </p:cNvPicPr>
          <p:nvPr/>
        </p:nvPicPr>
        <p:blipFill>
          <a:blip r:embed="rId2" cstate="print"/>
          <a:srcRect/>
          <a:stretch>
            <a:fillRect/>
          </a:stretch>
        </p:blipFill>
        <p:spPr bwMode="auto">
          <a:xfrm>
            <a:off x="0" y="4406738"/>
            <a:ext cx="4953000" cy="1539240"/>
          </a:xfrm>
          <a:prstGeom prst="rect">
            <a:avLst/>
          </a:prstGeom>
          <a:noFill/>
        </p:spPr>
      </p:pic>
      <p:pic>
        <p:nvPicPr>
          <p:cNvPr id="2058" name="Picture 10" descr="bg3"/>
          <p:cNvPicPr>
            <a:picLocks noChangeAspect="1" noChangeArrowheads="1"/>
          </p:cNvPicPr>
          <p:nvPr/>
        </p:nvPicPr>
        <p:blipFill>
          <a:blip r:embed="rId3" cstate="print"/>
          <a:srcRect/>
          <a:stretch>
            <a:fillRect/>
          </a:stretch>
        </p:blipFill>
        <p:spPr bwMode="auto">
          <a:xfrm>
            <a:off x="4953000" y="4410040"/>
            <a:ext cx="4953000" cy="1539240"/>
          </a:xfrm>
          <a:prstGeom prst="rect">
            <a:avLst/>
          </a:prstGeom>
          <a:noFill/>
        </p:spPr>
      </p:pic>
      <p:sp>
        <p:nvSpPr>
          <p:cNvPr id="12" name="Rectangle 11"/>
          <p:cNvSpPr/>
          <p:nvPr/>
        </p:nvSpPr>
        <p:spPr>
          <a:xfrm>
            <a:off x="350489" y="825674"/>
            <a:ext cx="9205023" cy="3539430"/>
          </a:xfrm>
          <a:prstGeom prst="rect">
            <a:avLst/>
          </a:prstGeom>
        </p:spPr>
        <p:txBody>
          <a:bodyPr wrap="square">
            <a:spAutoFit/>
          </a:bodyPr>
          <a:lstStyle/>
          <a:p>
            <a:pPr algn="just" fontAlgn="base"/>
            <a:r>
              <a:rPr lang="en-GB" sz="1400" dirty="0" err="1" smtClean="0"/>
              <a:t>Dhofar</a:t>
            </a:r>
            <a:r>
              <a:rPr lang="en-GB" sz="1400" dirty="0" smtClean="0"/>
              <a:t> structures and Iron industries is situated in </a:t>
            </a:r>
            <a:r>
              <a:rPr lang="en-GB" sz="1400" dirty="0" err="1" smtClean="0"/>
              <a:t>Raysut</a:t>
            </a:r>
            <a:r>
              <a:rPr lang="en-GB" sz="1400" dirty="0" smtClean="0"/>
              <a:t> industrial area, </a:t>
            </a:r>
            <a:r>
              <a:rPr lang="en-GB" sz="1400" dirty="0" err="1" smtClean="0"/>
              <a:t>Salalah</a:t>
            </a:r>
            <a:r>
              <a:rPr lang="en-GB" sz="1400" dirty="0" smtClean="0"/>
              <a:t>, Sultanate of Oman. </a:t>
            </a:r>
            <a:r>
              <a:rPr lang="en-GB" sz="1400" dirty="0" err="1" smtClean="0"/>
              <a:t>Dhofar</a:t>
            </a:r>
            <a:r>
              <a:rPr lang="en-GB" sz="1400" dirty="0" smtClean="0"/>
              <a:t> structures is equipped with the modern CNC machines for fabrication in a plot of 47,155 SQM. And built-up covered area of 7000 SQM which is being expanded to add an equal area to the present unit.</a:t>
            </a:r>
          </a:p>
          <a:p>
            <a:pPr algn="just"/>
            <a:endParaRPr lang="en-GB" sz="1400" dirty="0" smtClean="0"/>
          </a:p>
          <a:p>
            <a:pPr algn="just"/>
            <a:r>
              <a:rPr lang="en-GB" sz="1400" dirty="0" smtClean="0"/>
              <a:t>The company aims to specialize in all kinds of hot rolled structural steel fabrication especially catering to oil and gas sectors, aviation  specialized fabrications and Heavy fabrication.</a:t>
            </a:r>
          </a:p>
          <a:p>
            <a:pPr algn="just" fontAlgn="base"/>
            <a:endParaRPr lang="en-GB" sz="1400" dirty="0" smtClean="0"/>
          </a:p>
          <a:p>
            <a:pPr algn="just" fontAlgn="base"/>
            <a:r>
              <a:rPr lang="en-GB" sz="1400" dirty="0" err="1" smtClean="0"/>
              <a:t>Dhofar</a:t>
            </a:r>
            <a:r>
              <a:rPr lang="en-GB" sz="1400" dirty="0" smtClean="0"/>
              <a:t> structures specializes in design, fabrication, painting and erection of steel structures. Company uses 3D modelling software and material optimization nesting software to control wastages, ensure quality and improve productivity and delivery , thus ensuring economical advantage to penetrate the market.</a:t>
            </a:r>
          </a:p>
          <a:p>
            <a:pPr algn="just" fontAlgn="base"/>
            <a:endParaRPr lang="en-GB" sz="1400" dirty="0" smtClean="0"/>
          </a:p>
          <a:p>
            <a:pPr algn="just" fontAlgn="base"/>
            <a:r>
              <a:rPr lang="en-GB" sz="1400" dirty="0" smtClean="0"/>
              <a:t>With a dedicated and qualified team of Management, Engineers and trained work-force, </a:t>
            </a:r>
            <a:r>
              <a:rPr lang="en-GB" sz="1400" dirty="0" err="1" smtClean="0"/>
              <a:t>Dhofar</a:t>
            </a:r>
            <a:r>
              <a:rPr lang="en-GB" sz="1400" dirty="0" smtClean="0"/>
              <a:t> structures will initially be capable to produce 6000 MT/ Year of fabricated steel structures depending on the type of Structure.</a:t>
            </a:r>
          </a:p>
          <a:p>
            <a:pPr algn="just" fontAlgn="base"/>
            <a:endParaRPr lang="en-GB" sz="1400" dirty="0" smtClean="0"/>
          </a:p>
          <a:p>
            <a:pPr algn="just" fontAlgn="base"/>
            <a:r>
              <a:rPr lang="en-GB" sz="1400" dirty="0" smtClean="0"/>
              <a:t>The Clientele include </a:t>
            </a:r>
            <a:r>
              <a:rPr lang="en-GB" sz="1400" dirty="0" err="1" smtClean="0"/>
              <a:t>Raysut</a:t>
            </a:r>
            <a:r>
              <a:rPr lang="en-GB" sz="1400" dirty="0" smtClean="0"/>
              <a:t> Cements, Port of </a:t>
            </a:r>
            <a:r>
              <a:rPr lang="en-GB" sz="1400" dirty="0" err="1" smtClean="0"/>
              <a:t>Salalah</a:t>
            </a:r>
            <a:r>
              <a:rPr lang="en-GB" sz="1400" dirty="0" smtClean="0"/>
              <a:t>, Occidental of Oman, Petroleum Development Oman, </a:t>
            </a:r>
            <a:r>
              <a:rPr lang="en-GB" sz="1400" dirty="0" err="1" smtClean="0"/>
              <a:t>Salalah</a:t>
            </a:r>
            <a:r>
              <a:rPr lang="en-GB" sz="1400" dirty="0" smtClean="0"/>
              <a:t> Free Zone Authority, </a:t>
            </a:r>
            <a:r>
              <a:rPr lang="en-GB" sz="1400" dirty="0" err="1" smtClean="0"/>
              <a:t>Petrofac</a:t>
            </a:r>
            <a:r>
              <a:rPr lang="en-GB" sz="1400" dirty="0" smtClean="0"/>
              <a:t>, GPS, </a:t>
            </a:r>
            <a:r>
              <a:rPr lang="en-GB" sz="1400" dirty="0" err="1" smtClean="0"/>
              <a:t>Galfar</a:t>
            </a:r>
            <a:r>
              <a:rPr lang="en-GB" sz="1400" dirty="0" smtClean="0"/>
              <a:t>, etc..</a:t>
            </a:r>
            <a:endParaRPr lang="en-GB" sz="1400" dirty="0"/>
          </a:p>
        </p:txBody>
      </p:sp>
      <p:pic>
        <p:nvPicPr>
          <p:cNvPr id="10" name="Picture 9"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3906"/>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050" name="Picture 2" descr="bg3"/>
          <p:cNvPicPr>
            <a:picLocks noChangeAspect="1" noChangeArrowheads="1"/>
          </p:cNvPicPr>
          <p:nvPr/>
        </p:nvPicPr>
        <p:blipFill>
          <a:blip r:embed="rId2" cstate="print"/>
          <a:srcRect/>
          <a:stretch>
            <a:fillRect/>
          </a:stretch>
        </p:blipFill>
        <p:spPr bwMode="auto">
          <a:xfrm>
            <a:off x="0" y="188640"/>
            <a:ext cx="9906000" cy="3024336"/>
          </a:xfrm>
          <a:prstGeom prst="rect">
            <a:avLst/>
          </a:prstGeom>
          <a:noFill/>
        </p:spPr>
      </p:pic>
      <p:sp>
        <p:nvSpPr>
          <p:cNvPr id="7" name="Rectangle 6"/>
          <p:cNvSpPr/>
          <p:nvPr/>
        </p:nvSpPr>
        <p:spPr>
          <a:xfrm>
            <a:off x="0" y="280692"/>
            <a:ext cx="9906000"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2480" y="281324"/>
            <a:ext cx="5538760" cy="369332"/>
          </a:xfrm>
          <a:prstGeom prst="rect">
            <a:avLst/>
          </a:prstGeom>
          <a:noFill/>
        </p:spPr>
        <p:txBody>
          <a:bodyPr wrap="none" rtlCol="0">
            <a:spAutoFit/>
          </a:bodyPr>
          <a:lstStyle/>
          <a:p>
            <a:r>
              <a:rPr lang="en-US" dirty="0" err="1" smtClean="0"/>
              <a:t>Dhofar</a:t>
            </a:r>
            <a:r>
              <a:rPr lang="en-US" dirty="0" smtClean="0"/>
              <a:t> Structures and Iron Industries LLC, </a:t>
            </a:r>
            <a:r>
              <a:rPr lang="en-US" dirty="0" err="1" smtClean="0"/>
              <a:t>Dhofar</a:t>
            </a:r>
            <a:r>
              <a:rPr lang="en-US" dirty="0" smtClean="0"/>
              <a:t>, </a:t>
            </a:r>
            <a:r>
              <a:rPr lang="en-US" dirty="0" err="1" smtClean="0"/>
              <a:t>Salalah</a:t>
            </a:r>
            <a:endParaRPr lang="en-US" dirty="0" smtClean="0"/>
          </a:p>
        </p:txBody>
      </p:sp>
      <p:pic>
        <p:nvPicPr>
          <p:cNvPr id="2054" name="Picture 6" descr="bg11"/>
          <p:cNvPicPr>
            <a:picLocks noChangeAspect="1" noChangeArrowheads="1"/>
          </p:cNvPicPr>
          <p:nvPr/>
        </p:nvPicPr>
        <p:blipFill>
          <a:blip r:embed="rId3" cstate="print"/>
          <a:srcRect/>
          <a:stretch>
            <a:fillRect/>
          </a:stretch>
        </p:blipFill>
        <p:spPr bwMode="auto">
          <a:xfrm>
            <a:off x="0" y="3501008"/>
            <a:ext cx="9906000" cy="3078481"/>
          </a:xfrm>
          <a:prstGeom prst="rect">
            <a:avLst/>
          </a:prstGeom>
          <a:noFill/>
        </p:spPr>
      </p:pic>
      <p:pic>
        <p:nvPicPr>
          <p:cNvPr id="2052" name="Picture 4" descr="#"/>
          <p:cNvPicPr>
            <a:picLocks noChangeAspect="1" noChangeArrowheads="1"/>
          </p:cNvPicPr>
          <p:nvPr/>
        </p:nvPicPr>
        <p:blipFill>
          <a:blip r:embed="rId4" cstate="print"/>
          <a:srcRect/>
          <a:stretch>
            <a:fillRect/>
          </a:stretch>
        </p:blipFill>
        <p:spPr bwMode="auto">
          <a:xfrm>
            <a:off x="350489" y="2204864"/>
            <a:ext cx="2964329" cy="2307726"/>
          </a:xfrm>
          <a:prstGeom prst="snip2DiagRect">
            <a:avLst/>
          </a:prstGeom>
          <a:solidFill>
            <a:srgbClr val="FFFFFF">
              <a:shade val="85000"/>
            </a:srgbClr>
          </a:solidFill>
          <a:ln w="88900" cap="sq">
            <a:solidFill>
              <a:srgbClr val="FFC000"/>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2" name="Picture 2"/>
          <p:cNvPicPr>
            <a:picLocks noChangeAspect="1" noChangeArrowheads="1"/>
          </p:cNvPicPr>
          <p:nvPr/>
        </p:nvPicPr>
        <p:blipFill>
          <a:blip r:embed="rId5" cstate="print"/>
          <a:srcRect l="75469" t="65536" r="19487" b="30931"/>
          <a:stretch>
            <a:fillRect/>
          </a:stretch>
        </p:blipFill>
        <p:spPr bwMode="auto">
          <a:xfrm>
            <a:off x="8983579" y="6297749"/>
            <a:ext cx="922421" cy="363411"/>
          </a:xfrm>
          <a:prstGeom prst="rect">
            <a:avLst/>
          </a:prstGeom>
          <a:noFill/>
          <a:ln w="9525">
            <a:noFill/>
            <a:miter lim="800000"/>
            <a:headEnd/>
            <a:tailEnd/>
          </a:ln>
        </p:spPr>
      </p:pic>
    </p:spTree>
  </p:cSld>
  <p:clrMapOvr>
    <a:masterClrMapping/>
  </p:clrMapOvr>
  <p:transition advTm="8454"/>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0512" y="2564904"/>
            <a:ext cx="89154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Key Performances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280692"/>
            <a:ext cx="9906000"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2480" y="281324"/>
            <a:ext cx="2994859" cy="369332"/>
          </a:xfrm>
          <a:prstGeom prst="rect">
            <a:avLst/>
          </a:prstGeom>
          <a:noFill/>
        </p:spPr>
        <p:txBody>
          <a:bodyPr wrap="none" rtlCol="0">
            <a:spAutoFit/>
          </a:bodyPr>
          <a:lstStyle/>
          <a:p>
            <a:r>
              <a:rPr lang="en-US" dirty="0" smtClean="0"/>
              <a:t>Quality and HSE Performance </a:t>
            </a:r>
          </a:p>
        </p:txBody>
      </p:sp>
      <p:sp>
        <p:nvSpPr>
          <p:cNvPr id="11" name="Text Box 13"/>
          <p:cNvSpPr txBox="1">
            <a:spLocks noChangeArrowheads="1"/>
          </p:cNvSpPr>
          <p:nvPr/>
        </p:nvSpPr>
        <p:spPr bwMode="auto">
          <a:xfrm>
            <a:off x="272481" y="692696"/>
            <a:ext cx="9283032" cy="2523768"/>
          </a:xfrm>
          <a:prstGeom prst="rect">
            <a:avLst/>
          </a:prstGeom>
          <a:noFill/>
          <a:ln w="12700" cap="sq">
            <a:noFill/>
            <a:miter lim="800000"/>
            <a:headEnd type="none" w="sm" len="sm"/>
            <a:tailEnd type="none" w="sm" len="sm"/>
          </a:ln>
        </p:spPr>
        <p:txBody>
          <a:bodyPr wrap="square">
            <a:spAutoFit/>
          </a:bodyPr>
          <a:lstStyle/>
          <a:p>
            <a:pPr defTabSz="288925" eaLnBrk="0" hangingPunct="0"/>
            <a:r>
              <a:rPr kumimoji="1" lang="en-GB" sz="1200" b="1" dirty="0">
                <a:latin typeface="Trebuchet MS" pitchFamily="34" charset="0"/>
                <a:cs typeface="Arial" charset="0"/>
              </a:rPr>
              <a:t>QUALITY MANAGEMENT SYSTEM</a:t>
            </a:r>
          </a:p>
          <a:p>
            <a:pPr algn="just" defTabSz="288925" eaLnBrk="0" hangingPunct="0"/>
            <a:endParaRPr kumimoji="1" lang="en-GB" sz="1200" dirty="0">
              <a:latin typeface="Trebuchet MS" pitchFamily="34" charset="0"/>
              <a:cs typeface="Arial" charset="0"/>
            </a:endParaRPr>
          </a:p>
          <a:p>
            <a:pPr algn="just" defTabSz="288925" eaLnBrk="0" hangingPunct="0"/>
            <a:r>
              <a:rPr kumimoji="1" lang="en-GB" sz="1200" dirty="0">
                <a:latin typeface="Trebuchet MS" pitchFamily="34" charset="0"/>
                <a:cs typeface="Arial" charset="0"/>
              </a:rPr>
              <a:t>GPS is the first company in Oman, in its category, to get accreditation to ISO 9002 Quality System in 1995</a:t>
            </a:r>
            <a:r>
              <a:rPr kumimoji="1" lang="en-GB" sz="1200" dirty="0" smtClean="0">
                <a:latin typeface="Trebuchet MS" pitchFamily="34" charset="0"/>
                <a:cs typeface="Arial" charset="0"/>
              </a:rPr>
              <a:t>. A </a:t>
            </a:r>
            <a:r>
              <a:rPr kumimoji="1" lang="en-GB" sz="1200" dirty="0">
                <a:latin typeface="Trebuchet MS" pitchFamily="34" charset="0"/>
                <a:cs typeface="Arial" charset="0"/>
              </a:rPr>
              <a:t>dedicated team of Quality Assurance and Quality Control Engineers (lead by the Company’s QA/QC Manager and Quality Systems Engineer) supports the implementation and monitoring of Quality Management of the Company.</a:t>
            </a:r>
          </a:p>
          <a:p>
            <a:pPr algn="just" defTabSz="288925" eaLnBrk="0" hangingPunct="0"/>
            <a:endParaRPr kumimoji="1" lang="en-GB" sz="1200" dirty="0">
              <a:latin typeface="Trebuchet MS" pitchFamily="34" charset="0"/>
              <a:cs typeface="Arial" charset="0"/>
            </a:endParaRPr>
          </a:p>
          <a:p>
            <a:pPr algn="just" defTabSz="288925" eaLnBrk="0" hangingPunct="0"/>
            <a:r>
              <a:rPr kumimoji="1" lang="en-GB" sz="1200" dirty="0">
                <a:latin typeface="Trebuchet MS" pitchFamily="34" charset="0"/>
                <a:cs typeface="Arial" charset="0"/>
              </a:rPr>
              <a:t>More than </a:t>
            </a:r>
            <a:r>
              <a:rPr kumimoji="1" lang="en-GB" sz="1200" dirty="0" smtClean="0">
                <a:latin typeface="Trebuchet MS" pitchFamily="34" charset="0"/>
                <a:cs typeface="Arial" charset="0"/>
              </a:rPr>
              <a:t>130 </a:t>
            </a:r>
            <a:r>
              <a:rPr kumimoji="1" lang="en-GB" sz="1200" dirty="0">
                <a:latin typeface="Trebuchet MS" pitchFamily="34" charset="0"/>
                <a:cs typeface="Arial" charset="0"/>
              </a:rPr>
              <a:t>QA/QC </a:t>
            </a:r>
            <a:r>
              <a:rPr kumimoji="1" lang="en-GB" sz="1200" dirty="0" smtClean="0">
                <a:latin typeface="Trebuchet MS" pitchFamily="34" charset="0"/>
                <a:cs typeface="Arial" charset="0"/>
              </a:rPr>
              <a:t>Personnel, </a:t>
            </a:r>
            <a:r>
              <a:rPr kumimoji="1" lang="en-GB" sz="1200" dirty="0">
                <a:latin typeface="Trebuchet MS" pitchFamily="34" charset="0"/>
                <a:cs typeface="Arial" charset="0"/>
              </a:rPr>
              <a:t>as of January </a:t>
            </a:r>
            <a:r>
              <a:rPr kumimoji="1" lang="en-GB" sz="1200" dirty="0" smtClean="0">
                <a:latin typeface="Trebuchet MS" pitchFamily="34" charset="0"/>
                <a:cs typeface="Arial" charset="0"/>
              </a:rPr>
              <a:t>2018, is </a:t>
            </a:r>
            <a:r>
              <a:rPr kumimoji="1" lang="en-GB" sz="1200" dirty="0">
                <a:latin typeface="Trebuchet MS" pitchFamily="34" charset="0"/>
                <a:cs typeface="Arial" charset="0"/>
              </a:rPr>
              <a:t>the strength of this Department which supports both our Construction and Service Contracts in addition to other company departments for the implementation of Quality Management Systems and Procedures.</a:t>
            </a:r>
          </a:p>
          <a:p>
            <a:pPr algn="just" defTabSz="288925" eaLnBrk="0" hangingPunct="0"/>
            <a:endParaRPr kumimoji="1" lang="en-GB" sz="1200" dirty="0">
              <a:latin typeface="Trebuchet MS" pitchFamily="34" charset="0"/>
              <a:cs typeface="Arial" charset="0"/>
            </a:endParaRPr>
          </a:p>
          <a:p>
            <a:pPr algn="just" defTabSz="288925" eaLnBrk="0" hangingPunct="0"/>
            <a:r>
              <a:rPr kumimoji="1" lang="en-GB" sz="1200" dirty="0">
                <a:latin typeface="Trebuchet MS" pitchFamily="34" charset="0"/>
                <a:cs typeface="Arial" charset="0"/>
              </a:rPr>
              <a:t>All departments in the Company are certified to ISO 9001 and regular internal and external audits are conducted to check the compliance and renewal of certificate. GPS is currently certified to ISO 9001 Quality System for all its activities.</a:t>
            </a:r>
          </a:p>
          <a:p>
            <a:pPr algn="just" defTabSz="288925" eaLnBrk="0" hangingPunct="0"/>
            <a:endParaRPr kumimoji="1" lang="en-GB" sz="1200" dirty="0">
              <a:latin typeface="Trebuchet MS" pitchFamily="34" charset="0"/>
              <a:cs typeface="Arial" charset="0"/>
            </a:endParaRPr>
          </a:p>
        </p:txBody>
      </p:sp>
      <p:sp>
        <p:nvSpPr>
          <p:cNvPr id="14" name="Rectangle 13"/>
          <p:cNvSpPr/>
          <p:nvPr/>
        </p:nvSpPr>
        <p:spPr>
          <a:xfrm rot="10800000">
            <a:off x="38451" y="3645024"/>
            <a:ext cx="4446496" cy="2232248"/>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3"/>
          <p:cNvPicPr>
            <a:picLocks noChangeAspect="1" noChangeArrowheads="1"/>
          </p:cNvPicPr>
          <p:nvPr/>
        </p:nvPicPr>
        <p:blipFill>
          <a:blip r:embed="rId2" cstate="print"/>
          <a:srcRect l="30706" t="8701" r="31888" b="4501"/>
          <a:stretch>
            <a:fillRect/>
          </a:stretch>
        </p:blipFill>
        <p:spPr bwMode="auto">
          <a:xfrm>
            <a:off x="1598627" y="3068960"/>
            <a:ext cx="2658847" cy="3404380"/>
          </a:xfrm>
          <a:prstGeom prst="rect">
            <a:avLst/>
          </a:prstGeom>
          <a:noFill/>
          <a:ln w="9525">
            <a:noFill/>
            <a:miter lim="800000"/>
            <a:headEnd/>
            <a:tailEnd/>
          </a:ln>
        </p:spPr>
      </p:pic>
      <p:sp>
        <p:nvSpPr>
          <p:cNvPr id="21" name="Rectangle 20"/>
          <p:cNvSpPr/>
          <p:nvPr/>
        </p:nvSpPr>
        <p:spPr>
          <a:xfrm>
            <a:off x="4484948" y="3645024"/>
            <a:ext cx="5226581" cy="2232248"/>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cstate="print"/>
          <a:srcRect l="32990" t="8834" r="31573" b="4368"/>
          <a:stretch>
            <a:fillRect/>
          </a:stretch>
        </p:blipFill>
        <p:spPr bwMode="auto">
          <a:xfrm>
            <a:off x="5385048" y="3068960"/>
            <a:ext cx="2456402" cy="3384376"/>
          </a:xfrm>
          <a:prstGeom prst="rect">
            <a:avLst/>
          </a:prstGeom>
          <a:noFill/>
          <a:ln w="9525">
            <a:noFill/>
            <a:miter lim="800000"/>
            <a:headEnd/>
            <a:tailEnd/>
          </a:ln>
        </p:spPr>
      </p:pic>
      <p:pic>
        <p:nvPicPr>
          <p:cNvPr id="12" name="Picture 11"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281"/>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17" name="Group 16"/>
          <p:cNvGrpSpPr/>
          <p:nvPr/>
        </p:nvGrpSpPr>
        <p:grpSpPr>
          <a:xfrm>
            <a:off x="0" y="3632302"/>
            <a:ext cx="4865440" cy="2232248"/>
            <a:chOff x="395536" y="692696"/>
            <a:chExt cx="6120680" cy="2952328"/>
          </a:xfrm>
        </p:grpSpPr>
        <p:sp>
          <p:nvSpPr>
            <p:cNvPr id="18" name="Rectangle 17"/>
            <p:cNvSpPr/>
            <p:nvPr/>
          </p:nvSpPr>
          <p:spPr>
            <a:xfrm>
              <a:off x="2749329" y="692696"/>
              <a:ext cx="3766887" cy="2952328"/>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10800000">
              <a:off x="395536" y="692696"/>
              <a:ext cx="2933314" cy="2952328"/>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2592288" y="764703"/>
            <a:ext cx="4953000" cy="2232248"/>
            <a:chOff x="971600" y="692696"/>
            <a:chExt cx="5436096" cy="2952328"/>
          </a:xfrm>
        </p:grpSpPr>
        <p:sp>
          <p:nvSpPr>
            <p:cNvPr id="27" name="Rectangle 26"/>
            <p:cNvSpPr/>
            <p:nvPr/>
          </p:nvSpPr>
          <p:spPr>
            <a:xfrm>
              <a:off x="3707904" y="692696"/>
              <a:ext cx="2699792" cy="2952328"/>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rot="10800000">
              <a:off x="971600" y="692696"/>
              <a:ext cx="2880320" cy="2952328"/>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0902" name="Picture 6"/>
          <p:cNvPicPr>
            <a:picLocks noChangeAspect="1" noChangeArrowheads="1"/>
          </p:cNvPicPr>
          <p:nvPr/>
        </p:nvPicPr>
        <p:blipFill>
          <a:blip r:embed="rId2" cstate="print"/>
          <a:srcRect l="32778" t="11587" r="33571" b="10811"/>
          <a:stretch>
            <a:fillRect/>
          </a:stretch>
        </p:blipFill>
        <p:spPr bwMode="auto">
          <a:xfrm>
            <a:off x="3834792" y="260648"/>
            <a:ext cx="2381661" cy="3168352"/>
          </a:xfrm>
          <a:prstGeom prst="rect">
            <a:avLst/>
          </a:prstGeom>
          <a:noFill/>
          <a:ln w="9525">
            <a:noFill/>
            <a:miter lim="800000"/>
            <a:headEnd/>
            <a:tailEnd/>
          </a:ln>
        </p:spPr>
      </p:pic>
      <p:pic>
        <p:nvPicPr>
          <p:cNvPr id="80903" name="Picture 7"/>
          <p:cNvPicPr>
            <a:picLocks noChangeAspect="1" noChangeArrowheads="1"/>
          </p:cNvPicPr>
          <p:nvPr/>
        </p:nvPicPr>
        <p:blipFill>
          <a:blip r:embed="rId3" cstate="print"/>
          <a:srcRect l="32675" t="19200" r="33856" b="4501"/>
          <a:stretch>
            <a:fillRect/>
          </a:stretch>
        </p:blipFill>
        <p:spPr bwMode="auto">
          <a:xfrm>
            <a:off x="977008" y="3068960"/>
            <a:ext cx="2664296" cy="3281022"/>
          </a:xfrm>
          <a:prstGeom prst="rect">
            <a:avLst/>
          </a:prstGeom>
          <a:noFill/>
          <a:ln w="9525">
            <a:noFill/>
            <a:miter lim="800000"/>
            <a:headEnd/>
            <a:tailEnd/>
          </a:ln>
        </p:spPr>
      </p:pic>
      <p:pic>
        <p:nvPicPr>
          <p:cNvPr id="13" name="Picture 12"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grpSp>
        <p:nvGrpSpPr>
          <p:cNvPr id="14" name="Group 13"/>
          <p:cNvGrpSpPr/>
          <p:nvPr/>
        </p:nvGrpSpPr>
        <p:grpSpPr>
          <a:xfrm>
            <a:off x="4968552" y="3645024"/>
            <a:ext cx="4953000" cy="2232248"/>
            <a:chOff x="971600" y="692696"/>
            <a:chExt cx="5436096" cy="2952328"/>
          </a:xfrm>
        </p:grpSpPr>
        <p:sp>
          <p:nvSpPr>
            <p:cNvPr id="15" name="Rectangle 14"/>
            <p:cNvSpPr/>
            <p:nvPr/>
          </p:nvSpPr>
          <p:spPr>
            <a:xfrm>
              <a:off x="3707904" y="692696"/>
              <a:ext cx="2699792" cy="2952328"/>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0800000">
              <a:off x="971600" y="692696"/>
              <a:ext cx="2880320" cy="2952328"/>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93" name="Picture 1"/>
          <p:cNvPicPr>
            <a:picLocks noChangeAspect="1" noChangeArrowheads="1"/>
          </p:cNvPicPr>
          <p:nvPr/>
        </p:nvPicPr>
        <p:blipFill>
          <a:blip r:embed="rId5" cstate="print"/>
          <a:srcRect l="32989" t="14434" r="33936" b="8568"/>
          <a:stretch>
            <a:fillRect/>
          </a:stretch>
        </p:blipFill>
        <p:spPr bwMode="auto">
          <a:xfrm>
            <a:off x="6408712" y="3068960"/>
            <a:ext cx="2520280" cy="3300366"/>
          </a:xfrm>
          <a:prstGeom prst="rect">
            <a:avLst/>
          </a:prstGeom>
          <a:noFill/>
          <a:ln w="9525">
            <a:noFill/>
            <a:miter lim="800000"/>
            <a:headEnd/>
            <a:tailEnd/>
          </a:ln>
        </p:spPr>
      </p:pic>
    </p:spTree>
  </p:cSld>
  <p:clrMapOvr>
    <a:masterClrMapping/>
  </p:clrMapOvr>
  <p:transition advTm="3157"/>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280692"/>
            <a:ext cx="9906000"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2480" y="281324"/>
            <a:ext cx="2994859" cy="369332"/>
          </a:xfrm>
          <a:prstGeom prst="rect">
            <a:avLst/>
          </a:prstGeom>
          <a:noFill/>
        </p:spPr>
        <p:txBody>
          <a:bodyPr wrap="none" rtlCol="0">
            <a:spAutoFit/>
          </a:bodyPr>
          <a:lstStyle/>
          <a:p>
            <a:r>
              <a:rPr lang="en-US" dirty="0" smtClean="0"/>
              <a:t>Quality and HSE Performance </a:t>
            </a:r>
          </a:p>
        </p:txBody>
      </p:sp>
      <p:sp>
        <p:nvSpPr>
          <p:cNvPr id="10" name="Text Box 42"/>
          <p:cNvSpPr txBox="1">
            <a:spLocks noChangeArrowheads="1"/>
          </p:cNvSpPr>
          <p:nvPr/>
        </p:nvSpPr>
        <p:spPr bwMode="auto">
          <a:xfrm>
            <a:off x="272481" y="696408"/>
            <a:ext cx="6048671" cy="5801588"/>
          </a:xfrm>
          <a:prstGeom prst="rect">
            <a:avLst/>
          </a:prstGeom>
          <a:noFill/>
          <a:ln w="12700" cap="sq">
            <a:noFill/>
            <a:miter lim="800000"/>
            <a:headEnd type="none" w="sm" len="sm"/>
            <a:tailEnd type="none" w="sm" len="sm"/>
          </a:ln>
        </p:spPr>
        <p:txBody>
          <a:bodyPr wrap="square">
            <a:spAutoFit/>
          </a:bodyPr>
          <a:lstStyle/>
          <a:p>
            <a:pPr eaLnBrk="0" hangingPunct="0">
              <a:spcBef>
                <a:spcPct val="70000"/>
              </a:spcBef>
            </a:pPr>
            <a:r>
              <a:rPr kumimoji="1" lang="en-US" sz="1400" b="1" dirty="0">
                <a:latin typeface="Trebuchet MS" pitchFamily="34" charset="0"/>
                <a:cs typeface="Times New Roman" pitchFamily="18" charset="0"/>
              </a:rPr>
              <a:t>HSE MANAGEMENT SYSTEM</a:t>
            </a:r>
          </a:p>
          <a:p>
            <a:pPr algn="just" eaLnBrk="0" hangingPunct="0">
              <a:spcBef>
                <a:spcPct val="70000"/>
              </a:spcBef>
            </a:pPr>
            <a:r>
              <a:rPr kumimoji="1" lang="en-US" sz="1400" dirty="0">
                <a:latin typeface="Trebuchet MS" pitchFamily="34" charset="0"/>
                <a:cs typeface="Times New Roman" pitchFamily="18" charset="0"/>
              </a:rPr>
              <a:t>GPS Management considers Health, Safety and Environment as the key business concerns in today's World. The right approach by the GPS Management helps us to control risks, cut costs and get a competitive edge. </a:t>
            </a:r>
            <a:endParaRPr kumimoji="1" lang="en-US" sz="1400" dirty="0" smtClean="0">
              <a:latin typeface="Trebuchet MS" pitchFamily="34" charset="0"/>
              <a:cs typeface="Times New Roman" pitchFamily="18" charset="0"/>
            </a:endParaRPr>
          </a:p>
          <a:p>
            <a:pPr algn="just" eaLnBrk="0" hangingPunct="0">
              <a:spcBef>
                <a:spcPct val="70000"/>
              </a:spcBef>
            </a:pPr>
            <a:r>
              <a:rPr kumimoji="1" lang="en-US" sz="1400" dirty="0" smtClean="0">
                <a:latin typeface="Trebuchet MS" pitchFamily="34" charset="0"/>
                <a:cs typeface="Times New Roman" pitchFamily="18" charset="0"/>
              </a:rPr>
              <a:t>Our Occupational Health &amp; Safety Assessment System is certified to OHSAS18001 and our Environment Management System is certified to ISO 14001 systems standards.</a:t>
            </a:r>
            <a:endParaRPr kumimoji="1" lang="en-US" sz="1400" dirty="0">
              <a:latin typeface="Trebuchet MS" pitchFamily="34" charset="0"/>
              <a:cs typeface="Times New Roman" pitchFamily="18" charset="0"/>
            </a:endParaRPr>
          </a:p>
          <a:p>
            <a:pPr algn="just" eaLnBrk="0" hangingPunct="0">
              <a:spcBef>
                <a:spcPct val="70000"/>
              </a:spcBef>
            </a:pPr>
            <a:r>
              <a:rPr kumimoji="1" lang="en-US" sz="1400" dirty="0">
                <a:latin typeface="Trebuchet MS" pitchFamily="34" charset="0"/>
                <a:cs typeface="Times New Roman" pitchFamily="18" charset="0"/>
              </a:rPr>
              <a:t>A systematic approach by our HSE Management Team helped the Company to comply with all the requirements and to make sure that everyone involved in our operations, including our Sub-Contractor personnel, knows the right way of taking up their responsibilities towards the Health and Safety of every person and help to create a pleasant environment to work.</a:t>
            </a:r>
          </a:p>
          <a:p>
            <a:pPr algn="just" eaLnBrk="0" hangingPunct="0">
              <a:spcBef>
                <a:spcPct val="70000"/>
              </a:spcBef>
            </a:pPr>
            <a:r>
              <a:rPr kumimoji="1" lang="en-US" sz="1400" dirty="0">
                <a:latin typeface="Trebuchet MS" pitchFamily="34" charset="0"/>
                <a:cs typeface="Times New Roman" pitchFamily="18" charset="0"/>
              </a:rPr>
              <a:t>GPS’s records on Health, Safety and Environment (HSE) Management shows its commitment to the one of the most important aspect of our every-day and working life. Compliance to GPS HSE Standards is one of the pre-employment conditions and this is strictly monitored</a:t>
            </a:r>
            <a:r>
              <a:rPr kumimoji="1" lang="en-US" sz="1400" dirty="0" smtClean="0">
                <a:latin typeface="Trebuchet MS" pitchFamily="34" charset="0"/>
                <a:cs typeface="Times New Roman" pitchFamily="18" charset="0"/>
              </a:rPr>
              <a:t>. GPS’s </a:t>
            </a:r>
            <a:r>
              <a:rPr kumimoji="1" lang="en-US" sz="1400" dirty="0">
                <a:latin typeface="Trebuchet MS" pitchFamily="34" charset="0"/>
                <a:cs typeface="Times New Roman" pitchFamily="18" charset="0"/>
              </a:rPr>
              <a:t>HSE Management Team consists of over </a:t>
            </a:r>
            <a:r>
              <a:rPr kumimoji="1" lang="en-US" sz="1400" dirty="0" smtClean="0">
                <a:latin typeface="Trebuchet MS" pitchFamily="34" charset="0"/>
                <a:cs typeface="Times New Roman" pitchFamily="18" charset="0"/>
              </a:rPr>
              <a:t>100 </a:t>
            </a:r>
            <a:r>
              <a:rPr kumimoji="1" lang="en-US" sz="1400" dirty="0">
                <a:latin typeface="Trebuchet MS" pitchFamily="34" charset="0"/>
                <a:cs typeface="Times New Roman" pitchFamily="18" charset="0"/>
              </a:rPr>
              <a:t>HSE Professionals headed by the Corporate HSE Manager.</a:t>
            </a:r>
          </a:p>
          <a:p>
            <a:pPr algn="just" eaLnBrk="0" hangingPunct="0">
              <a:spcBef>
                <a:spcPct val="70000"/>
              </a:spcBef>
            </a:pPr>
            <a:r>
              <a:rPr kumimoji="1" lang="en-US" sz="1400" dirty="0">
                <a:latin typeface="Trebuchet MS" pitchFamily="34" charset="0"/>
                <a:cs typeface="Times New Roman" pitchFamily="18" charset="0"/>
              </a:rPr>
              <a:t>The Company had bagged several HSE Milestone Awards in the past and our HSE System is rated as one of the best amongst the contracting community in Oman.</a:t>
            </a:r>
          </a:p>
        </p:txBody>
      </p:sp>
      <p:pic>
        <p:nvPicPr>
          <p:cNvPr id="12" name="Picture 11"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pic>
        <p:nvPicPr>
          <p:cNvPr id="13" name="Picture 12" descr="HSE Milestone - 2003_InPixio.png"/>
          <p:cNvPicPr>
            <a:picLocks noChangeAspect="1"/>
          </p:cNvPicPr>
          <p:nvPr/>
        </p:nvPicPr>
        <p:blipFill>
          <a:blip r:embed="rId3" cstate="print"/>
          <a:srcRect t="22700" b="30050"/>
          <a:stretch>
            <a:fillRect/>
          </a:stretch>
        </p:blipFill>
        <p:spPr>
          <a:xfrm>
            <a:off x="6249144" y="1772816"/>
            <a:ext cx="3656856" cy="3554415"/>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advTm="2891"/>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nvGrpSpPr>
          <p:cNvPr id="3" name="Group 15"/>
          <p:cNvGrpSpPr/>
          <p:nvPr/>
        </p:nvGrpSpPr>
        <p:grpSpPr>
          <a:xfrm>
            <a:off x="268155" y="976802"/>
            <a:ext cx="6773077" cy="1998821"/>
            <a:chOff x="375769" y="692694"/>
            <a:chExt cx="6140447" cy="2952330"/>
          </a:xfrm>
        </p:grpSpPr>
        <p:sp>
          <p:nvSpPr>
            <p:cNvPr id="14" name="Rectangle 13"/>
            <p:cNvSpPr/>
            <p:nvPr/>
          </p:nvSpPr>
          <p:spPr>
            <a:xfrm>
              <a:off x="2339752" y="692696"/>
              <a:ext cx="4176464" cy="2952328"/>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0800000">
              <a:off x="375769" y="692694"/>
              <a:ext cx="2560244" cy="2952328"/>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2534730" y="3717033"/>
            <a:ext cx="7170798" cy="2204983"/>
            <a:chOff x="375768" y="692694"/>
            <a:chExt cx="6140448" cy="2952330"/>
          </a:xfrm>
        </p:grpSpPr>
        <p:sp>
          <p:nvSpPr>
            <p:cNvPr id="17" name="Rectangle 16"/>
            <p:cNvSpPr/>
            <p:nvPr/>
          </p:nvSpPr>
          <p:spPr>
            <a:xfrm>
              <a:off x="2339752" y="692696"/>
              <a:ext cx="4176464" cy="2952328"/>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rot="10800000">
              <a:off x="375768" y="692694"/>
              <a:ext cx="2974228" cy="2952329"/>
            </a:xfrm>
            <a:prstGeom prst="rect">
              <a:avLst/>
            </a:prstGeom>
            <a:gradFill flip="none" rotWithShape="1">
              <a:gsLst>
                <a:gs pos="0">
                  <a:schemeClr val="accent1">
                    <a:tint val="66000"/>
                    <a:satMod val="160000"/>
                  </a:schemeClr>
                </a:gs>
                <a:gs pos="0">
                  <a:srgbClr val="FFC000"/>
                </a:gs>
                <a:gs pos="0">
                  <a:srgbClr val="FFC000"/>
                </a:gs>
                <a:gs pos="0">
                  <a:srgbClr val="FFC000"/>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p:cNvPicPr>
            <a:picLocks noChangeAspect="1" noChangeArrowheads="1"/>
          </p:cNvPicPr>
          <p:nvPr/>
        </p:nvPicPr>
        <p:blipFill>
          <a:blip r:embed="rId2" cstate="print"/>
          <a:srcRect l="32982" t="7953" r="31755" b="3314"/>
          <a:stretch>
            <a:fillRect/>
          </a:stretch>
        </p:blipFill>
        <p:spPr bwMode="auto">
          <a:xfrm>
            <a:off x="4736976" y="3212976"/>
            <a:ext cx="2304256" cy="3261497"/>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l="33004" t="7934" r="31645" b="3177"/>
          <a:stretch>
            <a:fillRect/>
          </a:stretch>
        </p:blipFill>
        <p:spPr bwMode="auto">
          <a:xfrm>
            <a:off x="2000673" y="228564"/>
            <a:ext cx="2448272" cy="3462816"/>
          </a:xfrm>
          <a:prstGeom prst="rect">
            <a:avLst/>
          </a:prstGeom>
          <a:noFill/>
          <a:ln w="9525">
            <a:noFill/>
            <a:miter lim="800000"/>
            <a:headEnd/>
            <a:tailEnd/>
          </a:ln>
        </p:spPr>
      </p:pic>
      <p:pic>
        <p:nvPicPr>
          <p:cNvPr id="13" name="Picture 12" descr="GPS Logo - 2.jpg.png"/>
          <p:cNvPicPr>
            <a:picLocks noChangeAspect="1"/>
          </p:cNvPicPr>
          <p:nvPr/>
        </p:nvPicPr>
        <p:blipFill>
          <a:blip r:embed="rId4"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3734"/>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0512" y="2564904"/>
            <a:ext cx="89154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Financials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6" name="Rectangle 5"/>
          <p:cNvSpPr/>
          <p:nvPr/>
        </p:nvSpPr>
        <p:spPr>
          <a:xfrm>
            <a:off x="0" y="368089"/>
            <a:ext cx="9906000" cy="360040"/>
          </a:xfrm>
          <a:prstGeom prst="rect">
            <a:avLst/>
          </a:prstGeom>
          <a:gradFill flip="none" rotWithShape="1">
            <a:gsLst>
              <a:gs pos="0">
                <a:schemeClr val="accent6"/>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effectLst>
                  <a:outerShdw blurRad="38100" dist="38100" dir="2700000" algn="tl">
                    <a:srgbClr val="000000">
                      <a:alpha val="43137"/>
                    </a:srgbClr>
                  </a:outerShdw>
                </a:effectLst>
              </a:rPr>
              <a:t>Operation - Management</a:t>
            </a:r>
            <a:endParaRPr lang="en-US" dirty="0">
              <a:solidFill>
                <a:schemeClr val="tx1"/>
              </a:solidFill>
              <a:effectLst>
                <a:outerShdw blurRad="38100" dist="38100" dir="2700000" algn="tl">
                  <a:srgbClr val="000000">
                    <a:alpha val="43137"/>
                  </a:srgbClr>
                </a:outerShdw>
              </a:effectLst>
            </a:endParaRPr>
          </a:p>
        </p:txBody>
      </p:sp>
      <p:pic>
        <p:nvPicPr>
          <p:cNvPr id="11" name="Picture 10" descr="GPS Logo - 2.jpg.png"/>
          <p:cNvPicPr>
            <a:picLocks noChangeAspect="1"/>
          </p:cNvPicPr>
          <p:nvPr/>
        </p:nvPicPr>
        <p:blipFill>
          <a:blip r:embed="rId3"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graphicFrame>
        <p:nvGraphicFramePr>
          <p:cNvPr id="2050" name="Object 2"/>
          <p:cNvGraphicFramePr>
            <a:graphicFrameLocks noChangeAspect="1"/>
          </p:cNvGraphicFramePr>
          <p:nvPr/>
        </p:nvGraphicFramePr>
        <p:xfrm>
          <a:off x="344488" y="689524"/>
          <a:ext cx="9217024" cy="5907828"/>
        </p:xfrm>
        <a:graphic>
          <a:graphicData uri="http://schemas.openxmlformats.org/presentationml/2006/ole">
            <p:oleObj spid="_x0000_s2050" name="OrgPlus6" r:id="rId4" imgW="11520000" imgH="7758720" progId="OrgPlus6.Chart">
              <p:embed/>
            </p:oleObj>
          </a:graphicData>
        </a:graphic>
      </p:graphicFrame>
    </p:spTree>
  </p:cSld>
  <p:clrMapOvr>
    <a:masterClrMapping/>
  </p:clrMapOvr>
  <p:transition advTm="6953"/>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7" name="Rectangle 6"/>
          <p:cNvSpPr/>
          <p:nvPr/>
        </p:nvSpPr>
        <p:spPr>
          <a:xfrm>
            <a:off x="0" y="280692"/>
            <a:ext cx="9906000" cy="360040"/>
          </a:xfrm>
          <a:prstGeom prst="rect">
            <a:avLst/>
          </a:prstGeom>
          <a:gradFill flip="none" rotWithShape="1">
            <a:gsLst>
              <a:gs pos="0">
                <a:srgbClr val="FFC000"/>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72481" y="281324"/>
            <a:ext cx="910827" cy="369332"/>
          </a:xfrm>
          <a:prstGeom prst="rect">
            <a:avLst/>
          </a:prstGeom>
          <a:noFill/>
        </p:spPr>
        <p:txBody>
          <a:bodyPr wrap="none" rtlCol="0">
            <a:spAutoFit/>
          </a:bodyPr>
          <a:lstStyle/>
          <a:p>
            <a:r>
              <a:rPr lang="en-US" dirty="0" smtClean="0"/>
              <a:t>Finance</a:t>
            </a:r>
          </a:p>
        </p:txBody>
      </p:sp>
      <p:sp>
        <p:nvSpPr>
          <p:cNvPr id="1025" name="Rectangle 1"/>
          <p:cNvSpPr>
            <a:spLocks noChangeArrowheads="1"/>
          </p:cNvSpPr>
          <p:nvPr/>
        </p:nvSpPr>
        <p:spPr bwMode="auto">
          <a:xfrm>
            <a:off x="0" y="-138499"/>
            <a:ext cx="223138" cy="27699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rgbClr val="500050"/>
                </a:solidFill>
                <a:effectLst/>
                <a:latin typeface="Times New Roman" pitchFamily="18"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2" name="Picture 11"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graphicFrame>
        <p:nvGraphicFramePr>
          <p:cNvPr id="13" name="Table 12"/>
          <p:cNvGraphicFramePr>
            <a:graphicFrameLocks noGrp="1"/>
          </p:cNvGraphicFramePr>
          <p:nvPr/>
        </p:nvGraphicFramePr>
        <p:xfrm>
          <a:off x="380432" y="2636912"/>
          <a:ext cx="9109072" cy="1646752"/>
        </p:xfrm>
        <a:graphic>
          <a:graphicData uri="http://schemas.openxmlformats.org/drawingml/2006/table">
            <a:tbl>
              <a:tblPr>
                <a:tableStyleId>{638B1855-1B75-4FBE-930C-398BA8C253C6}</a:tableStyleId>
              </a:tblPr>
              <a:tblGrid>
                <a:gridCol w="2902085">
                  <a:extLst>
                    <a:ext uri="{9D8B030D-6E8A-4147-A177-3AD203B41FA5}">
                      <a16:colId xmlns:a16="http://schemas.microsoft.com/office/drawing/2014/main" xmlns="" val="20000"/>
                    </a:ext>
                  </a:extLst>
                </a:gridCol>
                <a:gridCol w="1254213">
                  <a:extLst>
                    <a:ext uri="{9D8B030D-6E8A-4147-A177-3AD203B41FA5}">
                      <a16:colId xmlns:a16="http://schemas.microsoft.com/office/drawing/2014/main" xmlns="" val="20001"/>
                    </a:ext>
                  </a:extLst>
                </a:gridCol>
                <a:gridCol w="1272524">
                  <a:extLst>
                    <a:ext uri="{9D8B030D-6E8A-4147-A177-3AD203B41FA5}">
                      <a16:colId xmlns:a16="http://schemas.microsoft.com/office/drawing/2014/main" xmlns="" val="20002"/>
                    </a:ext>
                  </a:extLst>
                </a:gridCol>
                <a:gridCol w="1290834">
                  <a:extLst>
                    <a:ext uri="{9D8B030D-6E8A-4147-A177-3AD203B41FA5}">
                      <a16:colId xmlns:a16="http://schemas.microsoft.com/office/drawing/2014/main" xmlns="" val="20003"/>
                    </a:ext>
                  </a:extLst>
                </a:gridCol>
                <a:gridCol w="1191980">
                  <a:extLst>
                    <a:ext uri="{9D8B030D-6E8A-4147-A177-3AD203B41FA5}">
                      <a16:colId xmlns:a16="http://schemas.microsoft.com/office/drawing/2014/main" xmlns="" val="20004"/>
                    </a:ext>
                  </a:extLst>
                </a:gridCol>
                <a:gridCol w="1197436">
                  <a:extLst>
                    <a:ext uri="{9D8B030D-6E8A-4147-A177-3AD203B41FA5}">
                      <a16:colId xmlns:a16="http://schemas.microsoft.com/office/drawing/2014/main" xmlns="" val="20005"/>
                    </a:ext>
                  </a:extLst>
                </a:gridCol>
              </a:tblGrid>
              <a:tr h="313049">
                <a:tc gridSpan="6">
                  <a:txBody>
                    <a:bodyPr/>
                    <a:lstStyle/>
                    <a:p>
                      <a:pPr marL="0" marR="0" algn="ctr"/>
                      <a:r>
                        <a:rPr lang="en-GB" sz="2000" b="1" dirty="0"/>
                        <a:t>Financial Data </a:t>
                      </a:r>
                      <a:r>
                        <a:rPr lang="en-GB" sz="2000" b="1" dirty="0" smtClean="0"/>
                        <a:t>(5 </a:t>
                      </a:r>
                      <a:r>
                        <a:rPr lang="en-GB" sz="2000" b="1" dirty="0"/>
                        <a:t>years)</a:t>
                      </a:r>
                      <a:endParaRPr lang="en-GB" sz="18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sz="1000" dirty="0">
                        <a:latin typeface="Roboto"/>
                      </a:endParaRPr>
                    </a:p>
                  </a:txBody>
                  <a:tcPr marL="38637" marR="38637" marT="25758" marB="25758" anchor="b">
                    <a:lnL w="12700" cap="flat" cmpd="sng" algn="ctr">
                      <a:solidFill>
                        <a:srgbClr val="FFFFFF"/>
                      </a:solidFill>
                      <a:prstDash val="solid"/>
                      <a:round/>
                      <a:headEnd type="none" w="med" len="med"/>
                      <a:tailEnd type="none" w="med" len="med"/>
                    </a:lnL>
                    <a:lnR>
                      <a:noFill/>
                    </a:lnR>
                    <a:lnT>
                      <a:noFill/>
                    </a:lnT>
                    <a:lnB>
                      <a:noFill/>
                    </a:lnB>
                    <a:solidFill>
                      <a:srgbClr val="FFFFFF"/>
                    </a:solidFill>
                  </a:tcPr>
                </a:tc>
                <a:tc hMerge="1">
                  <a:txBody>
                    <a:bodyPr/>
                    <a:lstStyle/>
                    <a:p>
                      <a:endParaRPr lang="en-GB" sz="1000">
                        <a:latin typeface="Roboto"/>
                      </a:endParaRPr>
                    </a:p>
                  </a:txBody>
                  <a:tcPr marL="38637" marR="38637" marT="25758" marB="25758" anchor="b">
                    <a:lnL>
                      <a:noFill/>
                    </a:lnL>
                    <a:lnR>
                      <a:noFill/>
                    </a:lnR>
                    <a:lnT>
                      <a:noFill/>
                    </a:lnT>
                    <a:lnB>
                      <a:noFill/>
                    </a:lnB>
                    <a:solidFill>
                      <a:srgbClr val="FFFFFF"/>
                    </a:solidFill>
                  </a:tcPr>
                </a:tc>
                <a:extLst>
                  <a:ext uri="{0D108BD9-81ED-4DB2-BD59-A6C34878D82A}">
                    <a16:rowId xmlns:a16="http://schemas.microsoft.com/office/drawing/2014/main" xmlns="" val="10000"/>
                  </a:ext>
                </a:extLst>
              </a:tr>
              <a:tr h="221743">
                <a:tc>
                  <a:txBody>
                    <a:bodyPr/>
                    <a:lstStyle/>
                    <a:p>
                      <a:pPr marL="0" marR="0" indent="139700" algn="ctr"/>
                      <a:r>
                        <a:rPr lang="en-GB" sz="1400" b="1" dirty="0"/>
                        <a:t>Financial Year</a:t>
                      </a:r>
                      <a:endParaRPr lang="en-GB" sz="16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400" b="1" dirty="0"/>
                        <a:t>2019</a:t>
                      </a:r>
                      <a:endParaRPr lang="en-GB" sz="16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400" b="1" dirty="0"/>
                        <a:t>2018</a:t>
                      </a:r>
                      <a:endParaRPr lang="en-GB" sz="16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400" b="1" dirty="0"/>
                        <a:t>2017</a:t>
                      </a:r>
                      <a:endParaRPr lang="en-GB" sz="16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400" b="1" dirty="0"/>
                        <a:t>2016</a:t>
                      </a:r>
                      <a:endParaRPr lang="en-GB" sz="16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400" b="1" dirty="0"/>
                        <a:t>2015</a:t>
                      </a:r>
                      <a:endParaRPr lang="en-GB" sz="16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1"/>
                  </a:ext>
                </a:extLst>
              </a:tr>
              <a:tr h="293483">
                <a:tc>
                  <a:txBody>
                    <a:bodyPr/>
                    <a:lstStyle/>
                    <a:p>
                      <a:pPr marL="0" marR="0" indent="139700"/>
                      <a:r>
                        <a:rPr lang="en-GB" sz="1100" b="1" dirty="0"/>
                        <a:t>Company Capital</a:t>
                      </a:r>
                      <a:endParaRPr lang="en-GB" sz="12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dirty="0"/>
                        <a:t>R.O 10 Million</a:t>
                      </a:r>
                      <a:endParaRPr lang="en-GB" sz="12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dirty="0"/>
                        <a:t>R.O 10 Million</a:t>
                      </a:r>
                      <a:endParaRPr lang="en-GB" sz="12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dirty="0"/>
                        <a:t>R.O 10 Million</a:t>
                      </a:r>
                      <a:endParaRPr lang="en-GB" sz="12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dirty="0"/>
                        <a:t>R.O. 10 Million</a:t>
                      </a:r>
                      <a:endParaRPr lang="en-GB" sz="12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dirty="0"/>
                        <a:t>R.O. 10 Million</a:t>
                      </a:r>
                      <a:endParaRPr lang="en-GB" sz="12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2"/>
                  </a:ext>
                </a:extLst>
              </a:tr>
              <a:tr h="366854">
                <a:tc>
                  <a:txBody>
                    <a:bodyPr/>
                    <a:lstStyle/>
                    <a:p>
                      <a:pPr marL="0" marR="0" indent="139700"/>
                      <a:r>
                        <a:rPr lang="en-GB" sz="1100" b="1"/>
                        <a:t>Net Asset / Net Worth</a:t>
                      </a:r>
                      <a:endParaRPr lang="en-GB" sz="1200" b="1">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a:t>R.O 27.5 Million</a:t>
                      </a:r>
                      <a:endParaRPr lang="en-GB" sz="1200" b="1">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a:t>R.O 28.5 Million</a:t>
                      </a:r>
                      <a:endParaRPr lang="en-GB" sz="1200" b="1">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a:t>R.O. 40 Million</a:t>
                      </a:r>
                      <a:endParaRPr lang="en-GB" sz="1200" b="1">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a:t>R.O. 37 Million</a:t>
                      </a:r>
                      <a:endParaRPr lang="en-GB" sz="1200" b="1">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a:t>R.O. 44 Million</a:t>
                      </a:r>
                      <a:endParaRPr lang="en-GB" sz="1200" b="1">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3"/>
                  </a:ext>
                </a:extLst>
              </a:tr>
              <a:tr h="365223">
                <a:tc>
                  <a:txBody>
                    <a:bodyPr/>
                    <a:lstStyle/>
                    <a:p>
                      <a:pPr marL="0" marR="0" indent="139700"/>
                      <a:r>
                        <a:rPr lang="en-GB" sz="1100" b="1"/>
                        <a:t>Annual Turnover</a:t>
                      </a:r>
                      <a:endParaRPr lang="en-GB" sz="1200" b="1">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a:t>R.O 72.7 Million</a:t>
                      </a:r>
                      <a:endParaRPr lang="en-GB" sz="1200" b="1">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dirty="0"/>
                        <a:t>R.O 71.5 Million</a:t>
                      </a:r>
                      <a:endParaRPr lang="en-GB" sz="12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a:t>R.O. 116 Million</a:t>
                      </a:r>
                      <a:endParaRPr lang="en-GB" sz="1200" b="1">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a:t>R.O. 135 Million</a:t>
                      </a:r>
                      <a:endParaRPr lang="en-GB" sz="1200" b="1">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algn="ctr"/>
                      <a:r>
                        <a:rPr lang="en-GB" sz="1100" b="1" dirty="0"/>
                        <a:t>R.O. 116 Million</a:t>
                      </a:r>
                      <a:endParaRPr lang="en-GB" sz="1200" b="1" dirty="0">
                        <a:latin typeface="Times New Roman"/>
                      </a:endParaRPr>
                    </a:p>
                  </a:txBody>
                  <a:tcPr marL="38637" marR="38637" marT="25758" marB="2575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4" name="Rectangle 13"/>
          <p:cNvSpPr/>
          <p:nvPr/>
        </p:nvSpPr>
        <p:spPr>
          <a:xfrm>
            <a:off x="272480" y="692696"/>
            <a:ext cx="9217024" cy="1831271"/>
          </a:xfrm>
          <a:prstGeom prst="rect">
            <a:avLst/>
          </a:prstGeom>
        </p:spPr>
        <p:txBody>
          <a:bodyPr wrap="square">
            <a:spAutoFit/>
          </a:bodyPr>
          <a:lstStyle/>
          <a:p>
            <a:pPr algn="just" eaLnBrk="0" hangingPunct="0"/>
            <a:r>
              <a:rPr kumimoji="1" lang="en-US" sz="1300" dirty="0" smtClean="0">
                <a:latin typeface="Trebuchet MS" pitchFamily="34" charset="0"/>
                <a:cs typeface="Times New Roman" pitchFamily="18" charset="0"/>
              </a:rPr>
              <a:t>GPS is financially strong and have performed positively since the start of its operations. GPS had an excellent growth and hold on to a healthy average on Annual Turnover during the last 10 years.</a:t>
            </a:r>
          </a:p>
          <a:p>
            <a:pPr algn="just" eaLnBrk="0" hangingPunct="0"/>
            <a:endParaRPr kumimoji="1" lang="en-US" sz="1100" dirty="0" smtClean="0">
              <a:latin typeface="Trebuchet MS" pitchFamily="34" charset="0"/>
              <a:cs typeface="Times New Roman" pitchFamily="18" charset="0"/>
            </a:endParaRPr>
          </a:p>
          <a:p>
            <a:pPr algn="just" eaLnBrk="0" hangingPunct="0"/>
            <a:r>
              <a:rPr kumimoji="1" lang="en-US" sz="1300" dirty="0" smtClean="0">
                <a:latin typeface="Trebuchet MS" pitchFamily="34" charset="0"/>
                <a:cs typeface="Times New Roman" pitchFamily="18" charset="0"/>
              </a:rPr>
              <a:t>GPS use in-house financial resources and credit facilities allotted by our Bankers. We enjoy continuous non-funded financial support from our Bankers as a result of our positive performance in the market. </a:t>
            </a:r>
            <a:endParaRPr kumimoji="1" lang="en-US" sz="1300" dirty="0" smtClean="0">
              <a:solidFill>
                <a:schemeClr val="accent5">
                  <a:lumMod val="75000"/>
                </a:schemeClr>
              </a:solidFill>
              <a:latin typeface="Trebuchet MS" pitchFamily="34" charset="0"/>
              <a:cs typeface="Times New Roman" pitchFamily="18" charset="0"/>
            </a:endParaRPr>
          </a:p>
          <a:p>
            <a:pPr algn="just" eaLnBrk="0" hangingPunct="0"/>
            <a:endParaRPr kumimoji="1" lang="en-US" sz="1300" dirty="0" smtClean="0">
              <a:solidFill>
                <a:schemeClr val="accent5">
                  <a:lumMod val="75000"/>
                </a:schemeClr>
              </a:solidFill>
              <a:latin typeface="Trebuchet MS" pitchFamily="34" charset="0"/>
              <a:cs typeface="Times New Roman" pitchFamily="18" charset="0"/>
            </a:endParaRPr>
          </a:p>
          <a:p>
            <a:pPr algn="just" eaLnBrk="0" hangingPunct="0"/>
            <a:r>
              <a:rPr kumimoji="1" lang="en-US" sz="1300" dirty="0" smtClean="0">
                <a:latin typeface="Trebuchet MS" pitchFamily="34" charset="0"/>
                <a:cs typeface="Times New Roman" pitchFamily="18" charset="0"/>
              </a:rPr>
              <a:t>The Company is financially capable of undertaking large value contracts.</a:t>
            </a:r>
          </a:p>
          <a:p>
            <a:pPr algn="just" eaLnBrk="0" hangingPunct="0"/>
            <a:endParaRPr kumimoji="1" lang="en-US" sz="1100" dirty="0" smtClean="0">
              <a:latin typeface="Trebuchet MS" pitchFamily="34" charset="0"/>
              <a:cs typeface="Times New Roman" pitchFamily="18" charset="0"/>
            </a:endParaRPr>
          </a:p>
          <a:p>
            <a:pPr algn="just" eaLnBrk="0" hangingPunct="0"/>
            <a:r>
              <a:rPr kumimoji="1" lang="en-US" sz="1300" dirty="0" smtClean="0">
                <a:latin typeface="Trebuchet MS" pitchFamily="34" charset="0"/>
                <a:cs typeface="Times New Roman" pitchFamily="18" charset="0"/>
              </a:rPr>
              <a:t>The most recent data is given below:</a:t>
            </a:r>
          </a:p>
        </p:txBody>
      </p:sp>
    </p:spTree>
  </p:cSld>
  <p:clrMapOvr>
    <a:masterClrMapping/>
  </p:clrMapOvr>
  <p:transition advTm="4406"/>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0512" y="2564904"/>
            <a:ext cx="89154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Associated Companies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9" name="WordArt 3"/>
          <p:cNvSpPr>
            <a:spLocks noChangeArrowheads="1" noChangeShapeType="1" noTextEdit="1"/>
          </p:cNvSpPr>
          <p:nvPr/>
        </p:nvSpPr>
        <p:spPr bwMode="auto">
          <a:xfrm>
            <a:off x="2210696" y="548680"/>
            <a:ext cx="4974552" cy="176548"/>
          </a:xfrm>
          <a:prstGeom prst="rect">
            <a:avLst/>
          </a:prstGeom>
        </p:spPr>
        <p:txBody>
          <a:bodyPr wrap="none" fromWordArt="1">
            <a:prstTxWarp prst="textPlain">
              <a:avLst>
                <a:gd name="adj" fmla="val 50000"/>
              </a:avLst>
            </a:prstTxWarp>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GB" sz="3600" b="1" kern="10" spc="50" dirty="0" smtClean="0">
                <a:ln w="11430"/>
                <a:solidFill>
                  <a:srgbClr val="FF0000"/>
                </a:solidFill>
                <a:effectLst>
                  <a:outerShdw blurRad="76200" dist="50800" dir="5400000" algn="tl" rotWithShape="0">
                    <a:srgbClr val="000000">
                      <a:alpha val="65000"/>
                    </a:srgbClr>
                  </a:outerShdw>
                </a:effectLst>
                <a:latin typeface="Arial Black"/>
              </a:rPr>
              <a:t>ASSOCIATED / GROUP COMPANIES</a:t>
            </a:r>
            <a:endParaRPr lang="en-GB" sz="3600" b="1" kern="10" spc="50" dirty="0">
              <a:ln w="11430"/>
              <a:solidFill>
                <a:srgbClr val="FF0000"/>
              </a:solidFill>
              <a:effectLst>
                <a:outerShdw blurRad="76200" dist="50800" dir="5400000" algn="tl" rotWithShape="0">
                  <a:srgbClr val="000000">
                    <a:alpha val="65000"/>
                  </a:srgbClr>
                </a:outerShdw>
              </a:effectLst>
              <a:latin typeface="Arial Black"/>
            </a:endParaRPr>
          </a:p>
        </p:txBody>
      </p:sp>
      <p:pic>
        <p:nvPicPr>
          <p:cNvPr id="10" name="Picture 4" descr="page-0001"/>
          <p:cNvPicPr>
            <a:picLocks noChangeAspect="1" noChangeArrowheads="1"/>
          </p:cNvPicPr>
          <p:nvPr/>
        </p:nvPicPr>
        <p:blipFill>
          <a:blip r:embed="rId2" cstate="print">
            <a:clrChange>
              <a:clrFrom>
                <a:srgbClr val="FDFDFD"/>
              </a:clrFrom>
              <a:clrTo>
                <a:srgbClr val="FDFDFD">
                  <a:alpha val="0"/>
                </a:srgbClr>
              </a:clrTo>
            </a:clrChange>
          </a:blip>
          <a:srcRect/>
          <a:stretch>
            <a:fillRect/>
          </a:stretch>
        </p:blipFill>
        <p:spPr bwMode="auto">
          <a:xfrm>
            <a:off x="339378" y="1263450"/>
            <a:ext cx="2584572" cy="902148"/>
          </a:xfrm>
          <a:prstGeom prst="rect">
            <a:avLst/>
          </a:prstGeom>
          <a:ln>
            <a:noFill/>
          </a:ln>
          <a:effectLst>
            <a:outerShdw blurRad="292100" dist="139700" dir="2700000" algn="tl" rotWithShape="0">
              <a:srgbClr val="333333">
                <a:alpha val="65000"/>
              </a:srgbClr>
            </a:outerShdw>
          </a:effectLst>
        </p:spPr>
      </p:pic>
      <p:pic>
        <p:nvPicPr>
          <p:cNvPr id="11" name="Picture 5" descr="page-0001"/>
          <p:cNvPicPr>
            <a:picLocks noChangeAspect="1" noChangeArrowheads="1"/>
          </p:cNvPicPr>
          <p:nvPr/>
        </p:nvPicPr>
        <p:blipFill>
          <a:blip r:embed="rId3" cstate="print"/>
          <a:srcRect/>
          <a:stretch>
            <a:fillRect/>
          </a:stretch>
        </p:blipFill>
        <p:spPr bwMode="auto">
          <a:xfrm>
            <a:off x="400434" y="2541052"/>
            <a:ext cx="2449220" cy="830652"/>
          </a:xfrm>
          <a:prstGeom prst="rect">
            <a:avLst/>
          </a:prstGeom>
          <a:ln>
            <a:noFill/>
          </a:ln>
          <a:effectLst>
            <a:outerShdw blurRad="292100" dist="139700" dir="2700000" algn="tl" rotWithShape="0">
              <a:srgbClr val="333333">
                <a:alpha val="65000"/>
              </a:srgbClr>
            </a:outerShdw>
          </a:effectLst>
        </p:spPr>
      </p:pic>
      <p:pic>
        <p:nvPicPr>
          <p:cNvPr id="12" name="Picture 7" descr="page-0001"/>
          <p:cNvPicPr>
            <a:picLocks noChangeAspect="1" noChangeArrowheads="1"/>
          </p:cNvPicPr>
          <p:nvPr/>
        </p:nvPicPr>
        <p:blipFill>
          <a:blip r:embed="rId4" cstate="print"/>
          <a:srcRect/>
          <a:stretch>
            <a:fillRect/>
          </a:stretch>
        </p:blipFill>
        <p:spPr bwMode="auto">
          <a:xfrm>
            <a:off x="3939017" y="2628048"/>
            <a:ext cx="2206885" cy="726415"/>
          </a:xfrm>
          <a:prstGeom prst="rect">
            <a:avLst/>
          </a:prstGeom>
          <a:ln>
            <a:noFill/>
          </a:ln>
          <a:effectLst>
            <a:outerShdw blurRad="292100" dist="139700" dir="2700000" algn="tl" rotWithShape="0">
              <a:srgbClr val="333333">
                <a:alpha val="65000"/>
              </a:srgbClr>
            </a:outerShdw>
          </a:effectLst>
        </p:spPr>
      </p:pic>
      <p:pic>
        <p:nvPicPr>
          <p:cNvPr id="18" name="Picture 13"/>
          <p:cNvPicPr>
            <a:picLocks noChangeAspect="1" noChangeArrowheads="1"/>
          </p:cNvPicPr>
          <p:nvPr/>
        </p:nvPicPr>
        <p:blipFill>
          <a:blip r:embed="rId5" cstate="print">
            <a:clrChange>
              <a:clrFrom>
                <a:srgbClr val="FDFCFA"/>
              </a:clrFrom>
              <a:clrTo>
                <a:srgbClr val="FDFCFA">
                  <a:alpha val="0"/>
                </a:srgbClr>
              </a:clrTo>
            </a:clrChange>
          </a:blip>
          <a:srcRect/>
          <a:stretch>
            <a:fillRect/>
          </a:stretch>
        </p:blipFill>
        <p:spPr bwMode="auto">
          <a:xfrm>
            <a:off x="7304647" y="1433796"/>
            <a:ext cx="1581661" cy="628526"/>
          </a:xfrm>
          <a:prstGeom prst="rect">
            <a:avLst/>
          </a:prstGeom>
          <a:ln>
            <a:noFill/>
          </a:ln>
          <a:effectLst>
            <a:outerShdw blurRad="292100" dist="139700" dir="2700000" algn="tl" rotWithShape="0">
              <a:srgbClr val="333333">
                <a:alpha val="65000"/>
              </a:srgbClr>
            </a:outerShdw>
          </a:effectLst>
        </p:spPr>
      </p:pic>
      <p:pic>
        <p:nvPicPr>
          <p:cNvPr id="19" name="Picture 14"/>
          <p:cNvPicPr>
            <a:picLocks noChangeAspect="1" noChangeArrowheads="1"/>
          </p:cNvPicPr>
          <p:nvPr/>
        </p:nvPicPr>
        <p:blipFill>
          <a:blip r:embed="rId6" cstate="print"/>
          <a:srcRect/>
          <a:stretch>
            <a:fillRect/>
          </a:stretch>
        </p:blipFill>
        <p:spPr bwMode="auto">
          <a:xfrm>
            <a:off x="3936692" y="1370700"/>
            <a:ext cx="2209210" cy="770509"/>
          </a:xfrm>
          <a:prstGeom prst="rect">
            <a:avLst/>
          </a:prstGeom>
          <a:ln>
            <a:noFill/>
          </a:ln>
          <a:effectLst>
            <a:outerShdw blurRad="292100" dist="139700" dir="2700000" algn="tl" rotWithShape="0">
              <a:srgbClr val="333333">
                <a:alpha val="65000"/>
              </a:srgbClr>
            </a:outerShdw>
          </a:effectLst>
        </p:spPr>
      </p:pic>
      <p:pic>
        <p:nvPicPr>
          <p:cNvPr id="22" name="Picture 21" descr="radisson-blu.gif"/>
          <p:cNvPicPr>
            <a:picLocks noChangeAspect="1"/>
          </p:cNvPicPr>
          <p:nvPr/>
        </p:nvPicPr>
        <p:blipFill>
          <a:blip r:embed="rId7" cstate="print">
            <a:clrChange>
              <a:clrFrom>
                <a:srgbClr val="FFFFFF"/>
              </a:clrFrom>
              <a:clrTo>
                <a:srgbClr val="FFFFFF">
                  <a:alpha val="0"/>
                </a:srgbClr>
              </a:clrTo>
            </a:clrChange>
          </a:blip>
          <a:stretch>
            <a:fillRect/>
          </a:stretch>
        </p:blipFill>
        <p:spPr>
          <a:xfrm>
            <a:off x="3912067" y="5442384"/>
            <a:ext cx="2017022" cy="620622"/>
          </a:xfrm>
          <a:prstGeom prst="rect">
            <a:avLst/>
          </a:prstGeom>
          <a:ln>
            <a:noFill/>
          </a:ln>
          <a:effectLst>
            <a:outerShdw blurRad="292100" dist="139700" dir="2700000" algn="tl" rotWithShape="0">
              <a:srgbClr val="333333">
                <a:alpha val="65000"/>
              </a:srgbClr>
            </a:outerShdw>
          </a:effectLst>
        </p:spPr>
      </p:pic>
      <p:cxnSp>
        <p:nvCxnSpPr>
          <p:cNvPr id="24" name="Straight Connector 23"/>
          <p:cNvCxnSpPr/>
          <p:nvPr/>
        </p:nvCxnSpPr>
        <p:spPr bwMode="auto">
          <a:xfrm flipH="1">
            <a:off x="3375378" y="1133098"/>
            <a:ext cx="5900" cy="3721124"/>
          </a:xfrm>
          <a:prstGeom prst="line">
            <a:avLst/>
          </a:prstGeom>
          <a:ln w="38100">
            <a:headEnd type="none" w="med" len="med"/>
            <a:tailEnd type="none"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bwMode="auto">
          <a:xfrm flipH="1">
            <a:off x="281593" y="2348881"/>
            <a:ext cx="9273919" cy="8357"/>
          </a:xfrm>
          <a:prstGeom prst="line">
            <a:avLst/>
          </a:prstGeom>
          <a:ln w="38100">
            <a:headEnd type="none" w="med" len="med"/>
            <a:tailEnd type="none"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bwMode="auto">
          <a:xfrm flipH="1">
            <a:off x="281593" y="3573016"/>
            <a:ext cx="9273919" cy="8354"/>
          </a:xfrm>
          <a:prstGeom prst="line">
            <a:avLst/>
          </a:prstGeom>
          <a:ln w="38100">
            <a:headEnd type="none" w="med" len="med"/>
            <a:tailEnd type="none"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1" name="Straight Connector 30"/>
          <p:cNvCxnSpPr/>
          <p:nvPr/>
        </p:nvCxnSpPr>
        <p:spPr bwMode="auto">
          <a:xfrm flipH="1">
            <a:off x="272480" y="1124744"/>
            <a:ext cx="9283031" cy="8354"/>
          </a:xfrm>
          <a:prstGeom prst="line">
            <a:avLst/>
          </a:prstGeom>
          <a:ln w="38100">
            <a:headEnd type="none" w="med" len="med"/>
            <a:tailEnd type="none"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bwMode="auto">
          <a:xfrm rot="5400000">
            <a:off x="5448388" y="5797255"/>
            <a:ext cx="1312155" cy="0"/>
          </a:xfrm>
          <a:prstGeom prst="line">
            <a:avLst/>
          </a:prstGeom>
          <a:ln w="38100">
            <a:headEnd type="none" w="med" len="med"/>
            <a:tailEnd type="none"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bwMode="auto">
          <a:xfrm rot="5400000">
            <a:off x="3119320" y="5785969"/>
            <a:ext cx="1312154" cy="0"/>
          </a:xfrm>
          <a:prstGeom prst="line">
            <a:avLst/>
          </a:prstGeom>
          <a:ln w="38100">
            <a:headEnd type="none" w="med" len="med"/>
            <a:tailEnd type="none"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a:off x="6747200" y="1113455"/>
            <a:ext cx="14844" cy="3706901"/>
          </a:xfrm>
          <a:prstGeom prst="line">
            <a:avLst/>
          </a:prstGeom>
          <a:ln w="38100">
            <a:headEnd type="none" w="med" len="med"/>
            <a:tailEnd type="none"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29" name="Picture 28" descr="GPS Logo - 2.jpg.png"/>
          <p:cNvPicPr>
            <a:picLocks noChangeAspect="1"/>
          </p:cNvPicPr>
          <p:nvPr/>
        </p:nvPicPr>
        <p:blipFill>
          <a:blip r:embed="rId8" cstate="print">
            <a:clrChange>
              <a:clrFrom>
                <a:srgbClr val="FFFF00"/>
              </a:clrFrom>
              <a:clrTo>
                <a:srgbClr val="FFFF00">
                  <a:alpha val="0"/>
                </a:srgbClr>
              </a:clrTo>
            </a:clrChange>
          </a:blip>
          <a:stretch>
            <a:fillRect/>
          </a:stretch>
        </p:blipFill>
        <p:spPr>
          <a:xfrm>
            <a:off x="8985448" y="6291175"/>
            <a:ext cx="930077" cy="387710"/>
          </a:xfrm>
          <a:prstGeom prst="rect">
            <a:avLst/>
          </a:prstGeom>
        </p:spPr>
      </p:pic>
      <p:sp>
        <p:nvSpPr>
          <p:cNvPr id="2050" name="AutoShape 2" descr="Image result for grand hyatt muscat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Image result for grand hyatt muscat log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4" name="Picture 6" descr="Related image"/>
          <p:cNvPicPr>
            <a:picLocks noChangeAspect="1" noChangeArrowheads="1"/>
          </p:cNvPicPr>
          <p:nvPr/>
        </p:nvPicPr>
        <p:blipFill>
          <a:blip r:embed="rId9" cstate="print"/>
          <a:srcRect l="14467" t="15120" r="12958" b="14321"/>
          <a:stretch>
            <a:fillRect/>
          </a:stretch>
        </p:blipFill>
        <p:spPr bwMode="auto">
          <a:xfrm>
            <a:off x="1894797" y="5296482"/>
            <a:ext cx="1728192" cy="1008112"/>
          </a:xfrm>
          <a:prstGeom prst="rect">
            <a:avLst/>
          </a:prstGeom>
          <a:noFill/>
        </p:spPr>
      </p:pic>
      <p:grpSp>
        <p:nvGrpSpPr>
          <p:cNvPr id="51" name="Group 50"/>
          <p:cNvGrpSpPr/>
          <p:nvPr/>
        </p:nvGrpSpPr>
        <p:grpSpPr>
          <a:xfrm>
            <a:off x="6367474" y="5445224"/>
            <a:ext cx="1753878" cy="846386"/>
            <a:chOff x="6367474" y="5445224"/>
            <a:chExt cx="1753878" cy="846386"/>
          </a:xfrm>
        </p:grpSpPr>
        <p:sp>
          <p:nvSpPr>
            <p:cNvPr id="37" name="TextBox 36"/>
            <p:cNvSpPr txBox="1"/>
            <p:nvPr/>
          </p:nvSpPr>
          <p:spPr>
            <a:xfrm>
              <a:off x="6367474" y="5445224"/>
              <a:ext cx="1753878" cy="846386"/>
            </a:xfrm>
            <a:prstGeom prst="rect">
              <a:avLst/>
            </a:prstGeom>
            <a:noFill/>
          </p:spPr>
          <p:txBody>
            <a:bodyPr wrap="none" rtlCol="0">
              <a:spAutoFit/>
            </a:bodyPr>
            <a:lstStyle/>
            <a:p>
              <a:r>
                <a:rPr lang="en-US" sz="2800" b="1" dirty="0" smtClean="0">
                  <a:ln>
                    <a:solidFill>
                      <a:schemeClr val="tx1"/>
                    </a:solidFill>
                  </a:ln>
                  <a:noFill/>
                </a:rPr>
                <a:t>IBRI OASIS</a:t>
              </a:r>
            </a:p>
            <a:p>
              <a:endParaRPr lang="en-US" sz="700" b="1" dirty="0" smtClean="0">
                <a:ln>
                  <a:solidFill>
                    <a:schemeClr val="tx1"/>
                  </a:solidFill>
                </a:ln>
                <a:noFill/>
              </a:endParaRPr>
            </a:p>
            <a:p>
              <a:pPr algn="ctr"/>
              <a:r>
                <a:rPr lang="en-US" sz="1400" dirty="0" smtClean="0"/>
                <a:t>HOTEL</a:t>
              </a:r>
              <a:endParaRPr lang="en-US" sz="1400" dirty="0"/>
            </a:p>
          </p:txBody>
        </p:sp>
        <p:cxnSp>
          <p:nvCxnSpPr>
            <p:cNvPr id="39" name="Straight Connector 38"/>
            <p:cNvCxnSpPr/>
            <p:nvPr/>
          </p:nvCxnSpPr>
          <p:spPr>
            <a:xfrm>
              <a:off x="6393160" y="5933265"/>
              <a:ext cx="1700973" cy="469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6897216" y="2636912"/>
            <a:ext cx="2520281" cy="720079"/>
            <a:chOff x="400427" y="3893784"/>
            <a:chExt cx="2691424" cy="1047390"/>
          </a:xfrm>
        </p:grpSpPr>
        <p:pic>
          <p:nvPicPr>
            <p:cNvPr id="41" name="Picture 4" descr="Image result for dhofar structures and iron industries llc"/>
            <p:cNvPicPr>
              <a:picLocks noChangeAspect="1" noChangeArrowheads="1"/>
            </p:cNvPicPr>
            <p:nvPr/>
          </p:nvPicPr>
          <p:blipFill>
            <a:blip r:embed="rId10" cstate="print">
              <a:clrChange>
                <a:clrFrom>
                  <a:srgbClr val="FFFFFF"/>
                </a:clrFrom>
                <a:clrTo>
                  <a:srgbClr val="FFFFFF">
                    <a:alpha val="0"/>
                  </a:srgbClr>
                </a:clrTo>
              </a:clrChange>
              <a:duotone>
                <a:prstClr val="black"/>
                <a:schemeClr val="accent5">
                  <a:tint val="45000"/>
                  <a:satMod val="400000"/>
                </a:schemeClr>
              </a:duotone>
            </a:blip>
            <a:srcRect/>
            <a:stretch>
              <a:fillRect/>
            </a:stretch>
          </p:blipFill>
          <p:spPr bwMode="auto">
            <a:xfrm>
              <a:off x="400427" y="3893784"/>
              <a:ext cx="845876" cy="974884"/>
            </a:xfrm>
            <a:prstGeom prst="rect">
              <a:avLst/>
            </a:prstGeom>
            <a:noFill/>
          </p:spPr>
        </p:pic>
        <p:sp>
          <p:nvSpPr>
            <p:cNvPr id="42" name="TextBox 41"/>
            <p:cNvSpPr txBox="1"/>
            <p:nvPr/>
          </p:nvSpPr>
          <p:spPr>
            <a:xfrm>
              <a:off x="1169406" y="4077075"/>
              <a:ext cx="1922445" cy="864099"/>
            </a:xfrm>
            <a:prstGeom prst="rect">
              <a:avLst/>
            </a:prstGeom>
            <a:noFill/>
          </p:spPr>
          <p:txBody>
            <a:bodyPr wrap="square" rtlCol="0">
              <a:spAutoFit/>
            </a:bodyPr>
            <a:lstStyle/>
            <a:p>
              <a:r>
                <a:rPr lang="en-US" sz="1600" dirty="0" err="1" smtClean="0">
                  <a:ln>
                    <a:solidFill>
                      <a:schemeClr val="tx2">
                        <a:lumMod val="75000"/>
                      </a:schemeClr>
                    </a:solidFill>
                  </a:ln>
                  <a:solidFill>
                    <a:schemeClr val="accent5">
                      <a:lumMod val="50000"/>
                    </a:schemeClr>
                  </a:solidFill>
                </a:rPr>
                <a:t>Dhofar</a:t>
              </a:r>
              <a:r>
                <a:rPr lang="en-US" sz="1600" dirty="0" smtClean="0">
                  <a:ln>
                    <a:solidFill>
                      <a:schemeClr val="tx2">
                        <a:lumMod val="75000"/>
                      </a:schemeClr>
                    </a:solidFill>
                  </a:ln>
                  <a:solidFill>
                    <a:schemeClr val="accent5">
                      <a:lumMod val="50000"/>
                    </a:schemeClr>
                  </a:solidFill>
                </a:rPr>
                <a:t> Structure &amp;</a:t>
              </a:r>
            </a:p>
            <a:p>
              <a:r>
                <a:rPr lang="en-US" sz="1600" dirty="0" smtClean="0">
                  <a:ln>
                    <a:solidFill>
                      <a:schemeClr val="tx2">
                        <a:lumMod val="75000"/>
                      </a:schemeClr>
                    </a:solidFill>
                  </a:ln>
                  <a:solidFill>
                    <a:schemeClr val="accent5">
                      <a:lumMod val="50000"/>
                    </a:schemeClr>
                  </a:solidFill>
                </a:rPr>
                <a:t>Iron Industries LLC</a:t>
              </a:r>
              <a:endParaRPr lang="en-US" sz="1600" dirty="0">
                <a:ln>
                  <a:solidFill>
                    <a:schemeClr val="tx2">
                      <a:lumMod val="75000"/>
                    </a:schemeClr>
                  </a:solidFill>
                </a:ln>
                <a:solidFill>
                  <a:schemeClr val="accent5">
                    <a:lumMod val="50000"/>
                  </a:schemeClr>
                </a:solidFill>
              </a:endParaRPr>
            </a:p>
          </p:txBody>
        </p:sp>
      </p:grpSp>
      <p:cxnSp>
        <p:nvCxnSpPr>
          <p:cNvPr id="56" name="Straight Connector 55"/>
          <p:cNvCxnSpPr/>
          <p:nvPr/>
        </p:nvCxnSpPr>
        <p:spPr bwMode="auto">
          <a:xfrm flipH="1" flipV="1">
            <a:off x="1784648" y="5123325"/>
            <a:ext cx="6422372" cy="15312"/>
          </a:xfrm>
          <a:prstGeom prst="line">
            <a:avLst/>
          </a:prstGeom>
          <a:ln w="38100">
            <a:headEnd type="none" w="med" len="med"/>
            <a:tailEnd type="none"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bwMode="auto">
          <a:xfrm flipH="1" flipV="1">
            <a:off x="1784648" y="6453336"/>
            <a:ext cx="6422372" cy="15312"/>
          </a:xfrm>
          <a:prstGeom prst="line">
            <a:avLst/>
          </a:prstGeom>
          <a:ln w="38100">
            <a:headEnd type="none" w="med" len="med"/>
            <a:tailEnd type="none"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bwMode="auto">
          <a:xfrm flipH="1">
            <a:off x="272480" y="4838228"/>
            <a:ext cx="9273919" cy="8354"/>
          </a:xfrm>
          <a:prstGeom prst="line">
            <a:avLst/>
          </a:prstGeom>
          <a:ln w="38100">
            <a:headEnd type="none" w="med" len="med"/>
            <a:tailEnd type="none" w="med" len="med"/>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65" name="Picture 64" descr="Vadnais Logo.jpg"/>
          <p:cNvPicPr>
            <a:picLocks noChangeAspect="1"/>
          </p:cNvPicPr>
          <p:nvPr/>
        </p:nvPicPr>
        <p:blipFill>
          <a:blip r:embed="rId11" cstate="print">
            <a:clrChange>
              <a:clrFrom>
                <a:srgbClr val="FFFFFF"/>
              </a:clrFrom>
              <a:clrTo>
                <a:srgbClr val="FFFFFF">
                  <a:alpha val="0"/>
                </a:srgbClr>
              </a:clrTo>
            </a:clrChange>
          </a:blip>
          <a:stretch>
            <a:fillRect/>
          </a:stretch>
        </p:blipFill>
        <p:spPr>
          <a:xfrm>
            <a:off x="407134" y="3789040"/>
            <a:ext cx="2430782" cy="881641"/>
          </a:xfrm>
          <a:prstGeom prst="rect">
            <a:avLst/>
          </a:prstGeom>
        </p:spPr>
      </p:pic>
      <p:pic>
        <p:nvPicPr>
          <p:cNvPr id="66" name="Picture 0" descr="Graphic1.bmp"/>
          <p:cNvPicPr>
            <a:picLocks noChangeAspect="1" noChangeArrowheads="1"/>
          </p:cNvPicPr>
          <p:nvPr/>
        </p:nvPicPr>
        <p:blipFill>
          <a:blip r:embed="rId12" cstate="print">
            <a:clrChange>
              <a:clrFrom>
                <a:srgbClr val="FFFFFF"/>
              </a:clrFrom>
              <a:clrTo>
                <a:srgbClr val="FFFFFF">
                  <a:alpha val="0"/>
                </a:srgbClr>
              </a:clrTo>
            </a:clrChange>
          </a:blip>
          <a:srcRect r="88193" b="9677"/>
          <a:stretch>
            <a:fillRect/>
          </a:stretch>
        </p:blipFill>
        <p:spPr bwMode="auto">
          <a:xfrm>
            <a:off x="4316880" y="3774877"/>
            <a:ext cx="1572224" cy="639657"/>
          </a:xfrm>
          <a:prstGeom prst="rect">
            <a:avLst/>
          </a:prstGeom>
          <a:noFill/>
          <a:ln w="9525" algn="ctr">
            <a:miter lim="800000"/>
            <a:headEnd/>
            <a:tailEnd/>
          </a:ln>
        </p:spPr>
      </p:pic>
      <p:pic>
        <p:nvPicPr>
          <p:cNvPr id="67" name="Picture 0" descr="Graphic1.bmp"/>
          <p:cNvPicPr>
            <a:picLocks noChangeAspect="1" noChangeArrowheads="1"/>
          </p:cNvPicPr>
          <p:nvPr/>
        </p:nvPicPr>
        <p:blipFill>
          <a:blip r:embed="rId13" cstate="print">
            <a:clrChange>
              <a:clrFrom>
                <a:srgbClr val="FFFFFF"/>
              </a:clrFrom>
              <a:clrTo>
                <a:srgbClr val="FFFFFF">
                  <a:alpha val="0"/>
                </a:srgbClr>
              </a:clrTo>
            </a:clrChange>
          </a:blip>
          <a:srcRect l="12943" t="-6451"/>
          <a:stretch>
            <a:fillRect/>
          </a:stretch>
        </p:blipFill>
        <p:spPr bwMode="auto">
          <a:xfrm>
            <a:off x="3488092" y="4437112"/>
            <a:ext cx="3159233" cy="255207"/>
          </a:xfrm>
          <a:prstGeom prst="rect">
            <a:avLst/>
          </a:prstGeom>
          <a:noFill/>
          <a:ln w="9525" algn="ctr">
            <a:miter lim="800000"/>
            <a:headEnd/>
            <a:tailEnd/>
          </a:ln>
        </p:spPr>
      </p:pic>
      <p:pic>
        <p:nvPicPr>
          <p:cNvPr id="73" name="Picture 72" descr="Ocean Group LLC - Logo.png"/>
          <p:cNvPicPr>
            <a:picLocks noChangeAspect="1"/>
          </p:cNvPicPr>
          <p:nvPr/>
        </p:nvPicPr>
        <p:blipFill>
          <a:blip r:embed="rId14" cstate="print"/>
          <a:stretch>
            <a:fillRect/>
          </a:stretch>
        </p:blipFill>
        <p:spPr>
          <a:xfrm>
            <a:off x="7617296" y="3717032"/>
            <a:ext cx="1224136" cy="755262"/>
          </a:xfrm>
          <a:prstGeom prst="rect">
            <a:avLst/>
          </a:prstGeom>
        </p:spPr>
      </p:pic>
      <p:sp>
        <p:nvSpPr>
          <p:cNvPr id="74" name="TextBox 73"/>
          <p:cNvSpPr txBox="1"/>
          <p:nvPr/>
        </p:nvSpPr>
        <p:spPr>
          <a:xfrm>
            <a:off x="7185248" y="4437112"/>
            <a:ext cx="2209066" cy="369332"/>
          </a:xfrm>
          <a:prstGeom prst="rect">
            <a:avLst/>
          </a:prstGeom>
          <a:noFill/>
        </p:spPr>
        <p:txBody>
          <a:bodyPr wrap="none" rtlCol="0">
            <a:spAutoFit/>
          </a:bodyPr>
          <a:lstStyle/>
          <a:p>
            <a:pPr algn="ctr"/>
            <a:r>
              <a:rPr lang="en-US" dirty="0" smtClean="0">
                <a:solidFill>
                  <a:srgbClr val="0070C0"/>
                </a:solidFill>
                <a:latin typeface="Franklin Gothic Heavy" pitchFamily="34" charset="0"/>
              </a:rPr>
              <a:t>OCEAN GROUP LLC</a:t>
            </a:r>
            <a:endParaRPr lang="en-US" dirty="0">
              <a:solidFill>
                <a:srgbClr val="0070C0"/>
              </a:solidFill>
              <a:latin typeface="Franklin Gothic Heavy" pitchFamily="34" charset="0"/>
            </a:endParaRPr>
          </a:p>
        </p:txBody>
      </p:sp>
    </p:spTree>
  </p:cSld>
  <p:clrMapOvr>
    <a:masterClrMapping/>
  </p:clrMapOvr>
  <p:transition advTm="10625"/>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0512" y="2564904"/>
            <a:ext cx="89154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Address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29" name="Picture 28"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1175"/>
            <a:ext cx="930077" cy="387710"/>
          </a:xfrm>
          <a:prstGeom prst="rect">
            <a:avLst/>
          </a:prstGeom>
        </p:spPr>
      </p:pic>
      <p:sp>
        <p:nvSpPr>
          <p:cNvPr id="26" name="TextBox 25"/>
          <p:cNvSpPr txBox="1"/>
          <p:nvPr/>
        </p:nvSpPr>
        <p:spPr>
          <a:xfrm>
            <a:off x="2238358" y="3765227"/>
            <a:ext cx="5408601" cy="2616101"/>
          </a:xfrm>
          <a:prstGeom prst="rect">
            <a:avLst/>
          </a:prstGeom>
          <a:no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ctr">
              <a:defRPr/>
            </a:pPr>
            <a:r>
              <a:rPr lang="en-GB" sz="1200" u="sng" dirty="0">
                <a:ln w="50800"/>
                <a:latin typeface="Arial Narrow" pitchFamily="34" charset="0"/>
                <a:cs typeface="Andalus" pitchFamily="18" charset="-78"/>
              </a:rPr>
              <a:t>Head </a:t>
            </a:r>
            <a:r>
              <a:rPr lang="en-GB" sz="1200" u="sng" dirty="0" smtClean="0">
                <a:ln w="50800"/>
                <a:latin typeface="Arial Narrow" pitchFamily="34" charset="0"/>
                <a:cs typeface="Andalus" pitchFamily="18" charset="-78"/>
              </a:rPr>
              <a:t>Office:</a:t>
            </a:r>
            <a:endParaRPr lang="en-GB" sz="1200" u="sng" dirty="0">
              <a:ln w="50800"/>
              <a:latin typeface="Arial Narrow" pitchFamily="34" charset="0"/>
              <a:cs typeface="Andalus" pitchFamily="18" charset="-78"/>
            </a:endParaRPr>
          </a:p>
          <a:p>
            <a:pPr algn="ctr">
              <a:defRPr/>
            </a:pPr>
            <a:r>
              <a:rPr lang="en-GB" sz="1100" dirty="0" smtClean="0">
                <a:ln w="50800"/>
                <a:latin typeface="Arial Narrow" pitchFamily="34" charset="0"/>
                <a:cs typeface="Andalus" pitchFamily="18" charset="-78"/>
              </a:rPr>
              <a:t>Al </a:t>
            </a:r>
            <a:r>
              <a:rPr lang="en-GB" sz="1100" dirty="0" err="1">
                <a:ln w="50800"/>
                <a:latin typeface="Arial Narrow" pitchFamily="34" charset="0"/>
                <a:cs typeface="Andalus" pitchFamily="18" charset="-78"/>
              </a:rPr>
              <a:t>Khuwair</a:t>
            </a:r>
            <a:r>
              <a:rPr lang="en-GB" sz="1100" dirty="0">
                <a:ln w="50800"/>
                <a:latin typeface="Arial Narrow" pitchFamily="34" charset="0"/>
                <a:cs typeface="Andalus" pitchFamily="18" charset="-78"/>
              </a:rPr>
              <a:t> </a:t>
            </a:r>
            <a:r>
              <a:rPr lang="en-GB" sz="1100" dirty="0" smtClean="0">
                <a:ln w="50800"/>
                <a:latin typeface="Arial Narrow" pitchFamily="34" charset="0"/>
                <a:cs typeface="Andalus" pitchFamily="18" charset="-78"/>
              </a:rPr>
              <a:t>House, Al </a:t>
            </a:r>
            <a:r>
              <a:rPr lang="en-GB" sz="1100" dirty="0">
                <a:ln w="50800"/>
                <a:latin typeface="Arial Narrow" pitchFamily="34" charset="0"/>
                <a:cs typeface="Andalus" pitchFamily="18" charset="-78"/>
              </a:rPr>
              <a:t>Khuwair</a:t>
            </a:r>
          </a:p>
          <a:p>
            <a:pPr algn="ctr">
              <a:defRPr/>
            </a:pPr>
            <a:r>
              <a:rPr lang="en-GB" sz="1100" dirty="0">
                <a:ln w="50800"/>
                <a:latin typeface="Arial Narrow" pitchFamily="34" charset="0"/>
                <a:cs typeface="Andalus" pitchFamily="18" charset="-78"/>
              </a:rPr>
              <a:t>Opposite to Ministries Area</a:t>
            </a:r>
          </a:p>
          <a:p>
            <a:pPr algn="ctr">
              <a:defRPr/>
            </a:pPr>
            <a:r>
              <a:rPr lang="en-GB" sz="1100" dirty="0">
                <a:ln w="50800"/>
                <a:latin typeface="Arial Narrow" pitchFamily="34" charset="0"/>
                <a:cs typeface="Andalus" pitchFamily="18" charset="-78"/>
              </a:rPr>
              <a:t>Post Box 1633, Jibroo, Postal Code 114</a:t>
            </a:r>
            <a:endParaRPr lang="en-GB" sz="1200" dirty="0">
              <a:ln w="50800"/>
              <a:latin typeface="Arial Narrow" pitchFamily="34" charset="0"/>
              <a:cs typeface="Andalus" pitchFamily="18" charset="-78"/>
            </a:endParaRPr>
          </a:p>
          <a:p>
            <a:pPr algn="ctr">
              <a:defRPr/>
            </a:pPr>
            <a:r>
              <a:rPr lang="en-GB" sz="1200" dirty="0">
                <a:ln w="50800"/>
                <a:latin typeface="Arial Narrow" pitchFamily="34" charset="0"/>
                <a:cs typeface="Andalus" pitchFamily="18" charset="-78"/>
              </a:rPr>
              <a:t>Sultanate of Oman</a:t>
            </a:r>
          </a:p>
          <a:p>
            <a:pPr algn="ctr">
              <a:defRPr/>
            </a:pPr>
            <a:r>
              <a:rPr lang="en-GB" sz="1200" dirty="0">
                <a:ln w="50800"/>
                <a:latin typeface="Arial Narrow" pitchFamily="34" charset="0"/>
                <a:cs typeface="Andalus" pitchFamily="18" charset="-78"/>
              </a:rPr>
              <a:t>Telephone: 00 968 24392900</a:t>
            </a:r>
          </a:p>
          <a:p>
            <a:pPr algn="ctr">
              <a:defRPr/>
            </a:pPr>
            <a:r>
              <a:rPr lang="en-GB" sz="1200" dirty="0">
                <a:ln w="50800"/>
                <a:latin typeface="Arial Narrow" pitchFamily="34" charset="0"/>
                <a:cs typeface="Andalus" pitchFamily="18" charset="-78"/>
              </a:rPr>
              <a:t>Telefax: 00 968 24392939</a:t>
            </a:r>
          </a:p>
          <a:p>
            <a:pPr algn="ctr">
              <a:defRPr/>
            </a:pPr>
            <a:r>
              <a:rPr lang="en-GB" sz="1200" dirty="0">
                <a:ln w="50800"/>
                <a:latin typeface="Arial Narrow" pitchFamily="34" charset="0"/>
                <a:cs typeface="Andalus" pitchFamily="18" charset="-78"/>
              </a:rPr>
              <a:t>E-mail</a:t>
            </a:r>
            <a:r>
              <a:rPr lang="en-GB" sz="1200" dirty="0" smtClean="0">
                <a:ln w="50800"/>
                <a:latin typeface="Arial Narrow" pitchFamily="34" charset="0"/>
                <a:cs typeface="Andalus" pitchFamily="18" charset="-78"/>
              </a:rPr>
              <a:t>: gpsoman@omantel.net.om</a:t>
            </a:r>
            <a:endParaRPr lang="en-GB" sz="1200" dirty="0">
              <a:ln w="50800"/>
              <a:latin typeface="Arial Narrow" pitchFamily="34" charset="0"/>
              <a:cs typeface="Andalus" pitchFamily="18" charset="-78"/>
            </a:endParaRPr>
          </a:p>
          <a:p>
            <a:pPr algn="ctr">
              <a:defRPr/>
            </a:pPr>
            <a:endParaRPr lang="en-GB" sz="1200" dirty="0">
              <a:ln w="50800"/>
              <a:latin typeface="Arial Narrow" pitchFamily="34" charset="0"/>
              <a:cs typeface="Andalus" pitchFamily="18" charset="-78"/>
            </a:endParaRPr>
          </a:p>
          <a:p>
            <a:pPr algn="ctr">
              <a:defRPr/>
            </a:pPr>
            <a:r>
              <a:rPr lang="en-GB" sz="1200" u="sng" dirty="0">
                <a:ln w="50800"/>
                <a:latin typeface="Arial Narrow" pitchFamily="34" charset="0"/>
                <a:cs typeface="Andalus" pitchFamily="18" charset="-78"/>
              </a:rPr>
              <a:t>United Arab </a:t>
            </a:r>
            <a:r>
              <a:rPr lang="en-GB" sz="1200" u="sng" dirty="0" smtClean="0">
                <a:ln w="50800"/>
                <a:latin typeface="Arial Narrow" pitchFamily="34" charset="0"/>
                <a:cs typeface="Andalus" pitchFamily="18" charset="-78"/>
              </a:rPr>
              <a:t>Emirates (</a:t>
            </a:r>
            <a:r>
              <a:rPr lang="en-GB" sz="900" u="sng" dirty="0" smtClean="0">
                <a:ln w="50800"/>
                <a:latin typeface="Arial Narrow" pitchFamily="34" charset="0"/>
                <a:cs typeface="Andalus" pitchFamily="18" charset="-78"/>
              </a:rPr>
              <a:t>Representative Office</a:t>
            </a:r>
            <a:r>
              <a:rPr lang="en-GB" sz="1200" u="sng" dirty="0" smtClean="0">
                <a:ln w="50800"/>
                <a:latin typeface="Arial Narrow" pitchFamily="34" charset="0"/>
                <a:cs typeface="Andalus" pitchFamily="18" charset="-78"/>
              </a:rPr>
              <a:t>):</a:t>
            </a:r>
            <a:endParaRPr lang="en-GB" sz="1200" u="sng" dirty="0">
              <a:ln w="50800"/>
              <a:latin typeface="Arial Narrow" pitchFamily="34" charset="0"/>
              <a:cs typeface="Andalus" pitchFamily="18" charset="-78"/>
            </a:endParaRPr>
          </a:p>
          <a:p>
            <a:pPr algn="ctr">
              <a:defRPr/>
            </a:pPr>
            <a:r>
              <a:rPr lang="en-GB" sz="1200" dirty="0" smtClean="0">
                <a:ln w="50800"/>
                <a:latin typeface="Arial Narrow" pitchFamily="34" charset="0"/>
                <a:cs typeface="Andalus" pitchFamily="18" charset="-78"/>
              </a:rPr>
              <a:t>Gulf </a:t>
            </a:r>
            <a:r>
              <a:rPr lang="en-GB" sz="1200" dirty="0">
                <a:ln w="50800"/>
                <a:latin typeface="Arial Narrow" pitchFamily="34" charset="0"/>
                <a:cs typeface="Andalus" pitchFamily="18" charset="-78"/>
              </a:rPr>
              <a:t>Petrochemical Services &amp; Trading LLC</a:t>
            </a:r>
          </a:p>
          <a:p>
            <a:pPr algn="ctr">
              <a:defRPr/>
            </a:pPr>
            <a:r>
              <a:rPr lang="en-GB" sz="1100" dirty="0">
                <a:ln w="50800"/>
                <a:latin typeface="Arial Narrow" pitchFamily="34" charset="0"/>
                <a:cs typeface="Andalus" pitchFamily="18" charset="-78"/>
              </a:rPr>
              <a:t>Post Box 82442, Dubai</a:t>
            </a:r>
          </a:p>
          <a:p>
            <a:pPr algn="ctr">
              <a:defRPr/>
            </a:pPr>
            <a:r>
              <a:rPr lang="en-GB" sz="1200" dirty="0">
                <a:ln w="50800"/>
                <a:latin typeface="Arial Narrow" pitchFamily="34" charset="0"/>
                <a:cs typeface="Andalus" pitchFamily="18" charset="-78"/>
              </a:rPr>
              <a:t>Telephone: 00 971 4 </a:t>
            </a:r>
            <a:r>
              <a:rPr lang="en-GB" sz="1200" dirty="0" smtClean="0">
                <a:ln w="50800"/>
                <a:latin typeface="Arial Narrow" pitchFamily="34" charset="0"/>
                <a:cs typeface="Andalus" pitchFamily="18" charset="-78"/>
              </a:rPr>
              <a:t>3272201 / 04 2562157</a:t>
            </a:r>
            <a:endParaRPr lang="en-GB" sz="1200" dirty="0">
              <a:ln w="50800"/>
              <a:latin typeface="Arial Narrow" pitchFamily="34" charset="0"/>
              <a:cs typeface="Andalus" pitchFamily="18" charset="-78"/>
            </a:endParaRPr>
          </a:p>
          <a:p>
            <a:pPr algn="ctr">
              <a:defRPr/>
            </a:pPr>
            <a:r>
              <a:rPr lang="en-GB" sz="1200" dirty="0" smtClean="0">
                <a:ln w="50800"/>
                <a:latin typeface="Arial Narrow" pitchFamily="34" charset="0"/>
                <a:cs typeface="Andalus" pitchFamily="18" charset="-78"/>
              </a:rPr>
              <a:t>Mobile: </a:t>
            </a:r>
            <a:r>
              <a:rPr lang="en-GB" sz="1200" dirty="0">
                <a:ln w="50800"/>
                <a:latin typeface="Arial Narrow" pitchFamily="34" charset="0"/>
                <a:cs typeface="Andalus" pitchFamily="18" charset="-78"/>
              </a:rPr>
              <a:t>00 971 </a:t>
            </a:r>
            <a:r>
              <a:rPr lang="en-GB" sz="1200" dirty="0" smtClean="0">
                <a:ln w="50800"/>
                <a:latin typeface="Arial Narrow" pitchFamily="34" charset="0"/>
                <a:cs typeface="Andalus" pitchFamily="18" charset="-78"/>
              </a:rPr>
              <a:t>50 4408999 / 55 2961400</a:t>
            </a:r>
            <a:endParaRPr lang="en-GB" sz="1200" dirty="0">
              <a:ln w="50800"/>
              <a:latin typeface="Arial Narrow" pitchFamily="34" charset="0"/>
              <a:cs typeface="Andalus" pitchFamily="18" charset="-78"/>
            </a:endParaRPr>
          </a:p>
        </p:txBody>
      </p:sp>
      <p:grpSp>
        <p:nvGrpSpPr>
          <p:cNvPr id="35" name="Group 19"/>
          <p:cNvGrpSpPr>
            <a:grpSpLocks/>
          </p:cNvGrpSpPr>
          <p:nvPr/>
        </p:nvGrpSpPr>
        <p:grpSpPr bwMode="auto">
          <a:xfrm>
            <a:off x="1023912" y="3000370"/>
            <a:ext cx="7892698" cy="607801"/>
            <a:chOff x="700446" y="3224808"/>
            <a:chExt cx="5463121" cy="878212"/>
          </a:xfrm>
        </p:grpSpPr>
        <p:sp>
          <p:nvSpPr>
            <p:cNvPr id="36" name="Line 9"/>
            <p:cNvSpPr>
              <a:spLocks noChangeShapeType="1"/>
            </p:cNvSpPr>
            <p:nvPr/>
          </p:nvSpPr>
          <p:spPr bwMode="auto">
            <a:xfrm>
              <a:off x="700446" y="3693605"/>
              <a:ext cx="5463121" cy="0"/>
            </a:xfrm>
            <a:prstGeom prst="line">
              <a:avLst/>
            </a:prstGeom>
            <a:ln>
              <a:solidFill>
                <a:schemeClr val="tx1"/>
              </a:solidFill>
              <a:headEnd/>
              <a:tailEnd/>
            </a:ln>
          </p:spPr>
          <p:style>
            <a:lnRef idx="1">
              <a:schemeClr val="accent3"/>
            </a:lnRef>
            <a:fillRef idx="0">
              <a:schemeClr val="accent3"/>
            </a:fillRef>
            <a:effectRef idx="0">
              <a:schemeClr val="accent3"/>
            </a:effectRef>
            <a:fontRef idx="minor">
              <a:schemeClr val="tx1"/>
            </a:fontRef>
          </p:style>
          <p:txBody>
            <a:bodyPr>
              <a:spAutoFit/>
            </a:bodyPr>
            <a:lstStyle/>
            <a:p>
              <a:pPr>
                <a:defRPr/>
              </a:pPr>
              <a:endParaRPr lang="en-GB" sz="1600" dirty="0"/>
            </a:p>
          </p:txBody>
        </p:sp>
        <p:sp>
          <p:nvSpPr>
            <p:cNvPr id="37" name="TextBox 17"/>
            <p:cNvSpPr txBox="1">
              <a:spLocks noChangeArrowheads="1"/>
            </p:cNvSpPr>
            <p:nvPr/>
          </p:nvSpPr>
          <p:spPr bwMode="auto">
            <a:xfrm>
              <a:off x="1052736" y="3224808"/>
              <a:ext cx="4722048" cy="533648"/>
            </a:xfrm>
            <a:prstGeom prst="rect">
              <a:avLst/>
            </a:prstGeom>
            <a:noFill/>
            <a:ln w="9525">
              <a:noFill/>
              <a:miter lim="800000"/>
              <a:headEnd/>
              <a:tailEnd/>
            </a:ln>
          </p:spPr>
          <p:txBody>
            <a:bodyPr>
              <a:spAutoFit/>
            </a:bodyPr>
            <a:lstStyle/>
            <a:p>
              <a:pPr algn="ctr"/>
              <a:r>
                <a:rPr lang="en-GB" dirty="0">
                  <a:latin typeface="Aharoni" pitchFamily="2" charset="-79"/>
                  <a:cs typeface="Aharoni" pitchFamily="2" charset="-79"/>
                </a:rPr>
                <a:t>Gulf Petrochemical Services &amp; Trading LLC</a:t>
              </a:r>
            </a:p>
          </p:txBody>
        </p:sp>
        <p:sp>
          <p:nvSpPr>
            <p:cNvPr id="38" name="TextBox 18"/>
            <p:cNvSpPr txBox="1">
              <a:spLocks noChangeArrowheads="1"/>
            </p:cNvSpPr>
            <p:nvPr/>
          </p:nvSpPr>
          <p:spPr bwMode="auto">
            <a:xfrm>
              <a:off x="1052736" y="3658313"/>
              <a:ext cx="4722048" cy="444707"/>
            </a:xfrm>
            <a:prstGeom prst="rect">
              <a:avLst/>
            </a:prstGeom>
            <a:noFill/>
            <a:ln w="9525">
              <a:noFill/>
              <a:miter lim="800000"/>
              <a:headEnd/>
              <a:tailEnd/>
            </a:ln>
          </p:spPr>
          <p:txBody>
            <a:bodyPr>
              <a:spAutoFit/>
            </a:bodyPr>
            <a:lstStyle/>
            <a:p>
              <a:pPr algn="ctr"/>
              <a:r>
                <a:rPr lang="en-GB" sz="1400" dirty="0">
                  <a:latin typeface="Aharoni" pitchFamily="2" charset="-79"/>
                  <a:cs typeface="Aharoni" pitchFamily="2" charset="-79"/>
                </a:rPr>
                <a:t>IN THE NEW MILLENNIUM</a:t>
              </a:r>
            </a:p>
          </p:txBody>
        </p:sp>
      </p:grpSp>
      <p:pic>
        <p:nvPicPr>
          <p:cNvPr id="11" name="Picture 10" descr="GPS 38 Years Logo - Final - January 6th.png"/>
          <p:cNvPicPr>
            <a:picLocks noChangeAspect="1"/>
          </p:cNvPicPr>
          <p:nvPr/>
        </p:nvPicPr>
        <p:blipFill>
          <a:blip r:embed="rId3" cstate="print"/>
          <a:srcRect t="7754"/>
          <a:stretch>
            <a:fillRect/>
          </a:stretch>
        </p:blipFill>
        <p:spPr>
          <a:xfrm>
            <a:off x="3440832" y="0"/>
            <a:ext cx="3024336" cy="2895773"/>
          </a:xfrm>
          <a:prstGeom prst="rect">
            <a:avLst/>
          </a:prstGeom>
        </p:spPr>
      </p:pic>
    </p:spTree>
  </p:cSld>
  <p:clrMapOvr>
    <a:masterClrMapping/>
  </p:clrMapOvr>
  <p:transition advTm="10625"/>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906000" cy="1387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13" name="TextBox 12"/>
          <p:cNvSpPr txBox="1"/>
          <p:nvPr/>
        </p:nvSpPr>
        <p:spPr>
          <a:xfrm>
            <a:off x="452408" y="337645"/>
            <a:ext cx="9001188" cy="6109365"/>
          </a:xfrm>
          <a:prstGeom prst="rect">
            <a:avLst/>
          </a:prstGeom>
          <a:noFill/>
        </p:spPr>
        <p:txBody>
          <a:bodyPr wrap="square" rtlCol="0">
            <a:spAutoFit/>
          </a:bodyPr>
          <a:lstStyle/>
          <a:p>
            <a:pPr marL="361950" indent="-361950">
              <a:spcAft>
                <a:spcPts val="600"/>
              </a:spcAft>
            </a:pPr>
            <a:r>
              <a:rPr lang="en-GB" b="1" dirty="0" smtClean="0">
                <a:effectLst/>
              </a:rPr>
              <a:t>HIGHLIGHTS</a:t>
            </a:r>
          </a:p>
          <a:p>
            <a:pPr marL="361950" indent="-361950">
              <a:spcAft>
                <a:spcPts val="600"/>
              </a:spcAft>
              <a:buFont typeface="Wingdings" pitchFamily="2" charset="2"/>
              <a:buChar char="q"/>
            </a:pPr>
            <a:r>
              <a:rPr lang="en-GB" sz="1600" dirty="0" smtClean="0">
                <a:effectLst/>
              </a:rPr>
              <a:t>One of the largest pool of Resources amongst the contractors in Oman;</a:t>
            </a:r>
          </a:p>
          <a:p>
            <a:pPr marL="361950" indent="-361950">
              <a:spcAft>
                <a:spcPts val="600"/>
              </a:spcAft>
              <a:buFont typeface="Wingdings" pitchFamily="2" charset="2"/>
              <a:buChar char="q"/>
            </a:pPr>
            <a:r>
              <a:rPr lang="en-GB" sz="1600" dirty="0" smtClean="0"/>
              <a:t>Contracts executed for over 300 projects in Oman;</a:t>
            </a:r>
            <a:endParaRPr lang="en-GB" sz="1600" dirty="0" smtClean="0">
              <a:effectLst/>
            </a:endParaRPr>
          </a:p>
          <a:p>
            <a:pPr marL="361950" indent="-361950">
              <a:spcAft>
                <a:spcPts val="600"/>
              </a:spcAft>
              <a:buFont typeface="Wingdings" pitchFamily="2" charset="2"/>
              <a:buChar char="q"/>
            </a:pPr>
            <a:r>
              <a:rPr lang="en-GB" sz="1600" dirty="0" smtClean="0">
                <a:effectLst/>
              </a:rPr>
              <a:t>Experience in EPC Contracts for Green/Brown-Field Projects;</a:t>
            </a:r>
          </a:p>
          <a:p>
            <a:pPr marL="361950" indent="-361950">
              <a:spcAft>
                <a:spcPts val="600"/>
              </a:spcAft>
              <a:buFont typeface="Wingdings" pitchFamily="2" charset="2"/>
              <a:buChar char="q"/>
            </a:pPr>
            <a:r>
              <a:rPr lang="en-GB" sz="1600" dirty="0" smtClean="0"/>
              <a:t>Executed large construction contracts for </a:t>
            </a:r>
            <a:r>
              <a:rPr lang="en-GB" sz="1600" dirty="0" smtClean="0">
                <a:effectLst/>
              </a:rPr>
              <a:t>On-Plot and Off-Plot Projects;</a:t>
            </a:r>
          </a:p>
          <a:p>
            <a:pPr marL="361950" indent="-361950">
              <a:spcAft>
                <a:spcPts val="600"/>
              </a:spcAft>
              <a:buFont typeface="Wingdings" pitchFamily="2" charset="2"/>
              <a:buChar char="q"/>
            </a:pPr>
            <a:r>
              <a:rPr lang="en-GB" sz="1600" dirty="0" smtClean="0"/>
              <a:t>Leading Pipeline Contractor in Oman;</a:t>
            </a:r>
          </a:p>
          <a:p>
            <a:pPr marL="361950" indent="-361950">
              <a:spcAft>
                <a:spcPts val="600"/>
              </a:spcAft>
              <a:buFont typeface="Wingdings" pitchFamily="2" charset="2"/>
              <a:buChar char="q"/>
            </a:pPr>
            <a:r>
              <a:rPr lang="en-GB" sz="1600" dirty="0" smtClean="0">
                <a:effectLst/>
              </a:rPr>
              <a:t>Executed over 6000 Km of Pipelines from 6” to 64” in the last 15 Years;</a:t>
            </a:r>
          </a:p>
          <a:p>
            <a:pPr marL="361950" indent="-361950">
              <a:spcAft>
                <a:spcPts val="600"/>
              </a:spcAft>
              <a:buFont typeface="Wingdings" pitchFamily="2" charset="2"/>
              <a:buChar char="q"/>
            </a:pPr>
            <a:r>
              <a:rPr lang="en-GB" sz="1600" dirty="0" smtClean="0"/>
              <a:t>Constructed large Storage Terminals;</a:t>
            </a:r>
            <a:endParaRPr lang="en-GB" sz="1600" dirty="0" smtClean="0">
              <a:effectLst/>
            </a:endParaRPr>
          </a:p>
          <a:p>
            <a:pPr marL="361950" indent="-361950">
              <a:spcAft>
                <a:spcPts val="600"/>
              </a:spcAft>
              <a:buFont typeface="Wingdings" pitchFamily="2" charset="2"/>
              <a:buChar char="q"/>
            </a:pPr>
            <a:r>
              <a:rPr lang="en-GB" sz="1600" dirty="0" smtClean="0"/>
              <a:t>Oil &amp; Gas Facilities such as Gathering Systems, Production Stations; Booster / Compressor Stations, Tank Farm for Refinery; Terminal Facilities including Pumping Stations;</a:t>
            </a:r>
            <a:endParaRPr lang="en-GB" sz="1600" dirty="0" smtClean="0">
              <a:effectLst/>
            </a:endParaRPr>
          </a:p>
          <a:p>
            <a:pPr marL="361950" indent="-361950">
              <a:spcAft>
                <a:spcPts val="600"/>
              </a:spcAft>
              <a:buFont typeface="Wingdings" pitchFamily="2" charset="2"/>
              <a:buChar char="q"/>
            </a:pPr>
            <a:r>
              <a:rPr lang="en-GB" sz="1600" dirty="0" smtClean="0"/>
              <a:t>Working experience with leading Engineering Service Providers;</a:t>
            </a:r>
          </a:p>
          <a:p>
            <a:pPr marL="361950" indent="-361950">
              <a:spcAft>
                <a:spcPts val="600"/>
              </a:spcAft>
              <a:buFont typeface="Wingdings" pitchFamily="2" charset="2"/>
              <a:buChar char="q"/>
            </a:pPr>
            <a:r>
              <a:rPr lang="en-GB" sz="1600" dirty="0" smtClean="0"/>
              <a:t>Vast experience in Project Procurement Services;</a:t>
            </a:r>
          </a:p>
          <a:p>
            <a:pPr marL="361950" indent="-361950">
              <a:spcAft>
                <a:spcPts val="600"/>
              </a:spcAft>
              <a:buFont typeface="Wingdings" pitchFamily="2" charset="2"/>
              <a:buChar char="q"/>
            </a:pPr>
            <a:r>
              <a:rPr lang="en-GB" sz="1600" dirty="0" smtClean="0"/>
              <a:t>In-house Civil, Mechanical, Electrical &amp; Instrumentation Construction Capabilities;</a:t>
            </a:r>
          </a:p>
          <a:p>
            <a:pPr marL="361950" indent="-361950">
              <a:spcAft>
                <a:spcPts val="600"/>
              </a:spcAft>
              <a:buFont typeface="Wingdings" pitchFamily="2" charset="2"/>
              <a:buChar char="q"/>
            </a:pPr>
            <a:r>
              <a:rPr lang="en-GB" sz="1600" dirty="0" smtClean="0"/>
              <a:t>Large fabrication facilities;</a:t>
            </a:r>
          </a:p>
          <a:p>
            <a:pPr marL="361950" indent="-361950">
              <a:spcAft>
                <a:spcPts val="600"/>
              </a:spcAft>
              <a:buFont typeface="Wingdings" pitchFamily="2" charset="2"/>
              <a:buChar char="q"/>
            </a:pPr>
            <a:r>
              <a:rPr lang="en-GB" sz="1600" dirty="0" smtClean="0"/>
              <a:t>Availability of experienced manpower for immediate mobilization;</a:t>
            </a:r>
          </a:p>
          <a:p>
            <a:pPr marL="361950" indent="-361950">
              <a:spcAft>
                <a:spcPts val="600"/>
              </a:spcAft>
              <a:buFont typeface="Wingdings" pitchFamily="2" charset="2"/>
              <a:buChar char="q"/>
            </a:pPr>
            <a:r>
              <a:rPr lang="en-GB" sz="1600" dirty="0" smtClean="0"/>
              <a:t>Best industry statistics on Health, Safety &amp; Environment Management and Performance;</a:t>
            </a:r>
          </a:p>
          <a:p>
            <a:pPr marL="361950" indent="-361950">
              <a:spcAft>
                <a:spcPts val="600"/>
              </a:spcAft>
              <a:buFont typeface="Wingdings" pitchFamily="2" charset="2"/>
              <a:buChar char="q"/>
            </a:pPr>
            <a:r>
              <a:rPr lang="en-GB" sz="1600" dirty="0" smtClean="0"/>
              <a:t>Best Quality Management System;</a:t>
            </a:r>
          </a:p>
          <a:p>
            <a:pPr marL="361950" indent="-361950">
              <a:spcAft>
                <a:spcPts val="600"/>
              </a:spcAft>
              <a:buFont typeface="Wingdings" pitchFamily="2" charset="2"/>
              <a:buChar char="q"/>
            </a:pPr>
            <a:r>
              <a:rPr lang="en-GB" sz="1600" dirty="0" smtClean="0"/>
              <a:t>Strong financial capabilities to support large value contracts;</a:t>
            </a:r>
          </a:p>
          <a:p>
            <a:pPr marL="361950" indent="-361950">
              <a:spcAft>
                <a:spcPts val="600"/>
              </a:spcAft>
              <a:buFont typeface="Wingdings" pitchFamily="2" charset="2"/>
              <a:buChar char="q"/>
            </a:pPr>
            <a:r>
              <a:rPr lang="en-GB" sz="1600" dirty="0" smtClean="0"/>
              <a:t>Included in the list of 6 major EPC Contractors in Oman.</a:t>
            </a:r>
            <a:endParaRPr lang="en-GB" sz="1600" dirty="0">
              <a:effectLst/>
            </a:endParaRPr>
          </a:p>
        </p:txBody>
      </p:sp>
      <p:sp>
        <p:nvSpPr>
          <p:cNvPr id="5" name="Rectangle 4"/>
          <p:cNvSpPr/>
          <p:nvPr/>
        </p:nvSpPr>
        <p:spPr>
          <a:xfrm>
            <a:off x="0" y="6669360"/>
            <a:ext cx="9906000" cy="1886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7" name="Picture 6" descr="GPS Logo - 2.jpg.png"/>
          <p:cNvPicPr>
            <a:picLocks noChangeAspect="1"/>
          </p:cNvPicPr>
          <p:nvPr/>
        </p:nvPicPr>
        <p:blipFill>
          <a:blip r:embed="rId2" cstate="print">
            <a:clrChange>
              <a:clrFrom>
                <a:srgbClr val="FFFF00"/>
              </a:clrFrom>
              <a:clrTo>
                <a:srgbClr val="FFFF00">
                  <a:alpha val="0"/>
                </a:srgbClr>
              </a:clrTo>
            </a:clrChange>
          </a:blip>
          <a:stretch>
            <a:fillRect/>
          </a:stretch>
        </p:blipFill>
        <p:spPr>
          <a:xfrm>
            <a:off x="8985448" y="6290518"/>
            <a:ext cx="930077" cy="387710"/>
          </a:xfrm>
          <a:prstGeom prst="rect">
            <a:avLst/>
          </a:prstGeom>
        </p:spPr>
      </p:pic>
    </p:spTree>
  </p:cSld>
  <p:clrMapOvr>
    <a:masterClrMapping/>
  </p:clrMapOvr>
  <p:transition advTm="15203"/>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60512" y="2564904"/>
            <a:ext cx="8915400" cy="11430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Resources</a:t>
            </a:r>
            <a:endParaRPr kumimoji="0" lang="en-GB"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9777</TotalTime>
  <Words>3223</Words>
  <Application>Microsoft Office PowerPoint</Application>
  <PresentationFormat>A4 Paper (210x297 mm)</PresentationFormat>
  <Paragraphs>456</Paragraphs>
  <Slides>74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76" baseType="lpstr">
      <vt:lpstr>Office Theme</vt:lpstr>
      <vt:lpstr>OrgPlus6</vt:lpstr>
      <vt:lpstr>Slide 1</vt:lpstr>
      <vt:lpstr>About GPS</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 Valloor</dc:creator>
  <cp:lastModifiedBy>Admin</cp:lastModifiedBy>
  <cp:revision>485</cp:revision>
  <dcterms:created xsi:type="dcterms:W3CDTF">2013-09-17T12:01:21Z</dcterms:created>
  <dcterms:modified xsi:type="dcterms:W3CDTF">2021-04-18T05:55:32Z</dcterms:modified>
</cp:coreProperties>
</file>